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3FC461-6125-20D3-435C-50C88390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903137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milions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d’</a:t>
            </a:r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abitants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+50 000</a:t>
            </a: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novèls</a:t>
            </a:r>
            <a:endParaRPr lang="fr-FR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fr-FR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abitants</a:t>
            </a:r>
            <a:r>
              <a:rPr lang="fr-FR" b="1" dirty="0">
                <a:solidFill>
                  <a:srgbClr val="BF252E"/>
                </a:solidFill>
                <a:latin typeface="Gotham Black" panose="02000604040000020004" pitchFamily="2" charset="0"/>
              </a:rPr>
              <a:t> per an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Gotham Black" panose="02000604040000020004" pitchFamily="2" charset="0"/>
              </a:rPr>
              <a:t>Al sud de </a:t>
            </a:r>
            <a:r>
              <a:rPr lang="fr-FR" sz="2800" b="1" dirty="0" err="1">
                <a:latin typeface="Gotham Black" panose="02000604040000020004" pitchFamily="2" charset="0"/>
              </a:rPr>
              <a:t>França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L’OCCITÀNIA, </a:t>
            </a:r>
          </a:p>
          <a:p>
            <a:r>
              <a:rPr lang="fr-FR" sz="2800" b="1" dirty="0" err="1">
                <a:latin typeface="Gotham Black" panose="02000604040000020004" pitchFamily="2" charset="0"/>
              </a:rPr>
              <a:t>una</a:t>
            </a:r>
            <a:r>
              <a:rPr lang="fr-FR" sz="2800" b="1" dirty="0">
                <a:latin typeface="Gotham Black" panose="02000604040000020004" pitchFamily="2" charset="0"/>
              </a:rPr>
              <a:t> de las </a:t>
            </a:r>
            <a:r>
              <a:rPr lang="fr-FR" sz="2800" b="1" dirty="0" err="1">
                <a:latin typeface="Gotham Black" panose="02000604040000020004" pitchFamily="2" charset="0"/>
              </a:rPr>
              <a:t>regions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las mes </a:t>
            </a:r>
            <a:r>
              <a:rPr lang="fr-FR" sz="2800" b="1" dirty="0" err="1">
                <a:latin typeface="Gotham Black" panose="02000604040000020004" pitchFamily="2" charset="0"/>
              </a:rPr>
              <a:t>atractivas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d’</a:t>
            </a:r>
            <a:r>
              <a:rPr lang="fr-FR" sz="2800" b="1" dirty="0" err="1">
                <a:latin typeface="Gotham Black" panose="02000604040000020004" pitchFamily="2" charset="0"/>
              </a:rPr>
              <a:t>Euròpa</a:t>
            </a:r>
            <a:r>
              <a:rPr lang="fr-FR" sz="2800" b="1" dirty="0">
                <a:latin typeface="Gotham Black" panose="02000604040000020004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Gotham Black" panose="02000604040000020004" pitchFamily="2" charset="0"/>
              </a:rPr>
              <a:t>Tolosa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Gotham Black" panose="02000604040000020004" pitchFamily="2" charset="0"/>
              </a:rPr>
              <a:t>Montpelhièr</a:t>
            </a:r>
            <a:endParaRPr lang="fr-FR" sz="1200" b="1" dirty="0">
              <a:latin typeface="Gotham Black" panose="02000604040000020004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Frankfurt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Londres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Bordèu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Par</a:t>
            </a:r>
            <a:r>
              <a:rPr lang="fr-FR" sz="10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Marselha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Argièr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Lion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Par</a:t>
            </a:r>
            <a:r>
              <a:rPr lang="fr-FR" sz="10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0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</a:t>
            </a:r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fr-FR" sz="1000" b="1" dirty="0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  <a:endParaRPr lang="fr-FR" sz="1000" dirty="0">
              <a:solidFill>
                <a:srgbClr val="BF252E"/>
              </a:solidFill>
              <a:latin typeface="Gotham Light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OCCITÀNIA, 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A las </a:t>
            </a:r>
            <a:r>
              <a:rPr lang="fr-FR" sz="2800" b="1" dirty="0" err="1">
                <a:latin typeface="Gotham Black" panose="02000604040000020004" pitchFamily="2" charset="0"/>
              </a:rPr>
              <a:t>crosadas</a:t>
            </a:r>
            <a:r>
              <a:rPr lang="fr-FR" sz="2800" b="1" dirty="0">
                <a:latin typeface="Gotham Black" panose="02000604040000020004" pitchFamily="2" charset="0"/>
              </a:rPr>
              <a:t> de las </a:t>
            </a:r>
            <a:r>
              <a:rPr lang="fr-FR" sz="2800" b="1" dirty="0" err="1">
                <a:latin typeface="Gotham Black" panose="02000604040000020004" pitchFamily="2" charset="0"/>
              </a:rPr>
              <a:t>transicions</a:t>
            </a:r>
            <a:r>
              <a:rPr lang="fr-FR" sz="2800" b="1" dirty="0">
                <a:latin typeface="Gotham Black" panose="02000604040000020004" pitchFamily="2" charset="0"/>
              </a:rPr>
              <a:t> per un</a:t>
            </a:r>
          </a:p>
          <a:p>
            <a:r>
              <a:rPr lang="fr-FR" sz="2800" b="1" dirty="0">
                <a:latin typeface="Gotham Black" panose="02000604040000020004" pitchFamily="2" charset="0"/>
              </a:rPr>
              <a:t>monde mai responsable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D’ENGENH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borbolha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d’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engenhs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 de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saber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far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ACUELHENTA </a:t>
            </a:r>
          </a:p>
          <a:p>
            <a:r>
              <a:rPr lang="fr-FR" b="1" dirty="0">
                <a:latin typeface="Gotham Black" panose="02000604040000020004" pitchFamily="2" charset="0"/>
              </a:rPr>
              <a:t>E SOLIDÀRIA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doblida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pas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digun</a:t>
            </a:r>
            <a:endParaRPr lang="fr-FR" sz="16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ENGATJADA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respecta las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ressorsas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  <a:p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de la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planèta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otham Black" panose="02000604040000020004" pitchFamily="2" charset="0"/>
              </a:rPr>
              <a:t>VISIONÀRIA</a:t>
            </a:r>
          </a:p>
          <a:p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innòva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, lo futur es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dejà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6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aqu</a:t>
            </a:r>
            <a:r>
              <a:rPr lang="fr-FR" sz="16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fr-FR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TOLOSA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Gotham Black" panose="02000604040000020004"/>
              </a:rPr>
              <a:t>MONTPELHIÈR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Black" panose="02000604040000020004" pitchFamily="2" charset="0"/>
              </a:rPr>
              <a:t>Las </a:t>
            </a:r>
            <a:r>
              <a:rPr lang="fr-FR" sz="3200" b="1" dirty="0" err="1">
                <a:latin typeface="Gotham Black" panose="02000604040000020004" pitchFamily="2" charset="0"/>
              </a:rPr>
              <a:t>nòstras</a:t>
            </a:r>
            <a:r>
              <a:rPr lang="fr-FR" sz="3200" b="1" dirty="0">
                <a:latin typeface="Gotham Black" panose="02000604040000020004" pitchFamily="2" charset="0"/>
              </a:rPr>
              <a:t> </a:t>
            </a:r>
            <a:r>
              <a:rPr lang="fr-FR" sz="3200" b="1" dirty="0" err="1">
                <a:latin typeface="Gotham Black" panose="02000604040000020004" pitchFamily="2" charset="0"/>
              </a:rPr>
              <a:t>filièras</a:t>
            </a:r>
            <a:r>
              <a:rPr lang="fr-FR" sz="3200" b="1" dirty="0">
                <a:latin typeface="Gotham Black" panose="02000604040000020004" pitchFamily="2" charset="0"/>
              </a:rPr>
              <a:t> d’</a:t>
            </a:r>
            <a:r>
              <a:rPr lang="fr-FR" sz="3200" b="1" dirty="0" err="1">
                <a:latin typeface="Gotham Black" panose="02000604040000020004" pitchFamily="2" charset="0"/>
              </a:rPr>
              <a:t>excelléncia</a:t>
            </a:r>
            <a:endParaRPr lang="fr-FR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EN OCCITÀNIA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latin typeface="Gotham Black" panose="02000604040000020004" pitchFamily="2" charset="0"/>
                </a:rPr>
                <a:t>AERONAUTICA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Menaire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mondial de l’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aeronautica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civila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, l’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envòl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de l’avion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verd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es imminent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ESPACI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Brèç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Euròpa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espaciala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, </a:t>
              </a: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Occitània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a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totjorn</a:t>
              </a:r>
              <a:endParaRPr lang="fr-FR" sz="1200" b="1" dirty="0">
                <a:solidFill>
                  <a:srgbClr val="BF252E"/>
                </a:solidFill>
                <a:latin typeface="Gotham Black" panose="02000604040000020004" pitchFamily="2" charset="0"/>
              </a:endParaRPr>
            </a:p>
            <a:p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una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conquista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d’avança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Black" panose="02000604040000020004" pitchFamily="2" charset="0"/>
                </a:rPr>
                <a:t>ENERGIAS RENOVELABLAS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Venir la 1</a:t>
              </a:r>
              <a:r>
                <a:rPr lang="fr-FR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èra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region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</a:p>
            <a:p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a 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energia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positiva d’</a:t>
              </a:r>
              <a:r>
                <a:rPr lang="fr-FR" sz="1200" b="1" dirty="0" err="1">
                  <a:solidFill>
                    <a:srgbClr val="BF252E"/>
                  </a:solidFill>
                  <a:latin typeface="Gotham Black" panose="02000604040000020004" pitchFamily="2" charset="0"/>
                </a:rPr>
                <a:t>Euròpa</a:t>
              </a:r>
              <a:r>
                <a:rPr lang="fr-FR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NUMERIC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Al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servici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del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progrès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INDUSTRIAS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CULTURALAS E CREATIVAS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Novèls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imaginaris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prenon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vida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MOBILITATS </a:t>
            </a:r>
          </a:p>
          <a:p>
            <a:r>
              <a:rPr lang="fr-FR" sz="1600" b="1" dirty="0">
                <a:latin typeface="Gotham Black" panose="02000604040000020004" pitchFamily="2" charset="0"/>
              </a:rPr>
              <a:t>INTELLIGENTAS E DURADISSAS 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Innovar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e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descarbonar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los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transpòrts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AGRICULTURA &amp; AGROALIMENTARI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S’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engatjar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sus la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qualitat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e l’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innovacion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TORISME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S’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engatjar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per un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torisme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durad</a:t>
            </a:r>
            <a:r>
              <a:rPr lang="fr-FR" sz="1200" b="1" dirty="0" err="1">
                <a:solidFill>
                  <a:srgbClr val="BF25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ís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MAR</a:t>
            </a:r>
          </a:p>
          <a:p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L’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economia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</a:t>
            </a:r>
            <a:r>
              <a:rPr lang="fr-FR" sz="1200" b="1">
                <a:solidFill>
                  <a:srgbClr val="BF252E"/>
                </a:solidFill>
                <a:latin typeface="Gotham Black" panose="02000604040000020004" pitchFamily="2" charset="0"/>
              </a:rPr>
              <a:t>blava 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va vent en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popa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SANTAT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Tornar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ligar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amb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la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sobeiranetat</a:t>
            </a:r>
            <a:endParaRPr lang="fr-FR" sz="12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Black" panose="02000604040000020004" pitchFamily="2" charset="0"/>
              </a:rPr>
              <a:t>ENSENHAMENT SUPERIOR E RECÈRCA</a:t>
            </a:r>
          </a:p>
          <a:p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Formar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los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novèls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talents e </a:t>
            </a:r>
            <a:r>
              <a:rPr lang="fr-FR" sz="1200" b="1" dirty="0" err="1">
                <a:solidFill>
                  <a:srgbClr val="BF252E"/>
                </a:solidFill>
                <a:latin typeface="Gotham Black" panose="02000604040000020004" pitchFamily="2" charset="0"/>
              </a:rPr>
              <a:t>aprestar</a:t>
            </a:r>
            <a:r>
              <a:rPr lang="fr-FR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 l’avenir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UNA REGION</a:t>
            </a:r>
          </a:p>
          <a:p>
            <a:r>
              <a:rPr lang="fr-FR" sz="3200" b="1" dirty="0" err="1">
                <a:latin typeface="Gotham Ultra" panose="02000604040000020004" pitchFamily="2" charset="0"/>
              </a:rPr>
              <a:t>obèrta</a:t>
            </a:r>
            <a:r>
              <a:rPr lang="fr-FR" sz="3200" b="1" dirty="0">
                <a:latin typeface="Gotham Ultra" panose="02000604040000020004" pitchFamily="2" charset="0"/>
              </a:rPr>
              <a:t> </a:t>
            </a:r>
            <a:r>
              <a:rPr lang="fr-FR" sz="3200" b="1" dirty="0" err="1">
                <a:latin typeface="Gotham Ultra" panose="02000604040000020004" pitchFamily="2" charset="0"/>
              </a:rPr>
              <a:t>sul</a:t>
            </a:r>
            <a:r>
              <a:rPr lang="fr-FR" sz="3200" b="1" dirty="0">
                <a:latin typeface="Gotham Ultra" panose="02000604040000020004" pitchFamily="2" charset="0"/>
              </a:rPr>
              <a:t> monde </a:t>
            </a:r>
            <a:r>
              <a:rPr lang="fr-FR" sz="3200" b="1" dirty="0" err="1">
                <a:latin typeface="Gotham Ultra" panose="02000604040000020004" pitchFamily="2" charset="0"/>
              </a:rPr>
              <a:t>amb</a:t>
            </a:r>
            <a:r>
              <a:rPr lang="fr-FR" sz="3200" b="1" dirty="0">
                <a:latin typeface="Gotham Ultra" panose="02000604040000020004" pitchFamily="2" charset="0"/>
              </a:rPr>
              <a:t> las </a:t>
            </a:r>
            <a:r>
              <a:rPr lang="fr-FR" sz="3200" b="1" dirty="0" err="1">
                <a:latin typeface="Gotham Ultra" panose="02000604040000020004" pitchFamily="2" charset="0"/>
              </a:rPr>
              <a:t>sias</a:t>
            </a:r>
            <a:r>
              <a:rPr lang="fr-FR" sz="3200" b="1" dirty="0">
                <a:latin typeface="Gotham Ultra" panose="02000604040000020004" pitchFamily="2" charset="0"/>
              </a:rPr>
              <a:t> </a:t>
            </a:r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Maisons d’</a:t>
            </a:r>
            <a:r>
              <a:rPr lang="fr-FR" sz="3200" b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Occitània</a:t>
            </a:r>
            <a:endParaRPr lang="fr-FR" sz="3200" b="1" dirty="0">
              <a:solidFill>
                <a:srgbClr val="BF252E"/>
              </a:solidFill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7" y="2297013"/>
            <a:ext cx="3090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 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BRUSSÈLAS</a:t>
            </a:r>
          </a:p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HAMBORG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NÒVA 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Gotham Black" panose="02000604040000020004" pitchFamily="2" charset="0"/>
              </a:rPr>
              <a:t>TÒQUIO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OCCITÀNIA</a:t>
            </a:r>
          </a:p>
          <a:p>
            <a:r>
              <a:rPr lang="fr-FR" sz="2400" b="1" dirty="0" err="1">
                <a:latin typeface="Gotham Ultra" panose="02000604040000020004" pitchFamily="2" charset="0"/>
              </a:rPr>
              <a:t>Aligar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qualitat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dels</a:t>
            </a:r>
            <a:r>
              <a:rPr lang="fr-FR" sz="2400" b="1" dirty="0">
                <a:latin typeface="Gotham Ultra" panose="02000604040000020004" pitchFamily="2" charset="0"/>
              </a:rPr>
              <a:t> </a:t>
            </a:r>
            <a:r>
              <a:rPr lang="fr-FR" sz="2400" b="1" dirty="0" err="1">
                <a:latin typeface="Gotham Ultra" panose="02000604040000020004" pitchFamily="2" charset="0"/>
              </a:rPr>
              <a:t>servicis</a:t>
            </a:r>
            <a:endParaRPr lang="fr-FR" sz="2400" b="1" dirty="0">
              <a:latin typeface="Gotham Ultra" panose="02000604040000020004" pitchFamily="2" charset="0"/>
            </a:endParaRPr>
          </a:p>
          <a:p>
            <a:r>
              <a:rPr lang="fr-FR" sz="2400" b="1" dirty="0">
                <a:latin typeface="Gotham Ultra" panose="02000604040000020004" pitchFamily="2" charset="0"/>
              </a:rPr>
              <a:t>e encastre de vida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1" y="492249"/>
            <a:ext cx="11622505" cy="65376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220919" y="2443950"/>
            <a:ext cx="36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Ultra" panose="02000604040000020004" pitchFamily="2" charset="0"/>
              </a:rPr>
              <a:t>AUTENTICITAT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705656" y="5857131"/>
            <a:ext cx="240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Ultra" panose="02000604040000020004" pitchFamily="2" charset="0"/>
              </a:rPr>
              <a:t>ACUÈLH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Gotham Ultra" panose="02000604040000020004" pitchFamily="2" charset="0"/>
              </a:rPr>
              <a:t>PRENDRE CURA DELS AUTRES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700913" y="2697538"/>
            <a:ext cx="260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Gotham Ultra" panose="02000604040000020004" pitchFamily="2" charset="0"/>
              </a:rPr>
              <a:t>ÈSSER</a:t>
            </a:r>
          </a:p>
          <a:p>
            <a:r>
              <a:rPr lang="fr-FR" sz="2400" b="1" dirty="0">
                <a:latin typeface="Gotham Ultra" panose="02000604040000020004" pitchFamily="2" charset="0"/>
              </a:rPr>
              <a:t>AMASSA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9" y="1762100"/>
            <a:ext cx="298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Gotham Ultra" panose="02000604040000020004" pitchFamily="2" charset="0"/>
              </a:rPr>
              <a:t>DESCOBRIR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230</Words>
  <Application>Microsoft Office PowerPoint</Application>
  <PresentationFormat>Grand écran</PresentationFormat>
  <Paragraphs>90</Paragraphs>
  <Slides>5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cbourdier@hotelrepublique.com</dc:creator>
  <cp:keywords/>
  <dc:description/>
  <cp:lastModifiedBy>COLLA Anne-marie</cp:lastModifiedBy>
  <cp:revision>18</cp:revision>
  <dcterms:created xsi:type="dcterms:W3CDTF">2024-09-10T13:27:01Z</dcterms:created>
  <dcterms:modified xsi:type="dcterms:W3CDTF">2025-06-23T10:23:01Z</dcterms:modified>
  <cp:category/>
</cp:coreProperties>
</file>