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12192000" cy="6858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876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F252E"/>
                </a:solidFill>
                <a:latin typeface="HarmonyOS Sans SC Black"/>
                <a:cs typeface="HarmonyOS Sans SC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210934" y="3605021"/>
            <a:ext cx="113284" cy="1280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9052432" y="3577209"/>
            <a:ext cx="113283" cy="12814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F252E"/>
                </a:solidFill>
                <a:latin typeface="HarmonyOS Sans SC Black"/>
                <a:cs typeface="HarmonyOS Sans SC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F252E"/>
                </a:solidFill>
                <a:latin typeface="HarmonyOS Sans SC Black"/>
                <a:cs typeface="HarmonyOS Sans SC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89044" y="5409196"/>
            <a:ext cx="609594" cy="114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149861" y="5405246"/>
            <a:ext cx="609594" cy="1142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89044" y="5621017"/>
            <a:ext cx="427253" cy="127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89044" y="5816654"/>
            <a:ext cx="427240" cy="127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289044" y="6009607"/>
            <a:ext cx="427240" cy="127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289044" y="6161620"/>
            <a:ext cx="540740" cy="4420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2164092" y="5743174"/>
            <a:ext cx="540727" cy="2391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2187707" y="5606143"/>
            <a:ext cx="427253" cy="12726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164092" y="5944892"/>
            <a:ext cx="540727" cy="2391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2149861" y="6156577"/>
            <a:ext cx="540740" cy="239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149861" y="6354788"/>
            <a:ext cx="540740" cy="239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09848" y="482035"/>
            <a:ext cx="10572302" cy="1086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BF252E"/>
                </a:solidFill>
                <a:latin typeface="HarmonyOS Sans SC Black"/>
                <a:cs typeface="HarmonyOS Sans SC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5509" y="2898173"/>
            <a:ext cx="142875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BF252E"/>
                </a:solidFill>
                <a:latin typeface="HarmonyOS Sans SC"/>
                <a:cs typeface="HarmonyOS Sans SC"/>
              </a:rPr>
              <a:t>60</a:t>
            </a:r>
            <a:r>
              <a:rPr sz="2800" b="1" spc="-5" dirty="0">
                <a:solidFill>
                  <a:srgbClr val="BF252E"/>
                </a:solidFill>
                <a:latin typeface="HarmonyOS Sans SC"/>
                <a:cs typeface="HarmonyOS Sans SC"/>
              </a:rPr>
              <a:t>0</a:t>
            </a:r>
            <a:r>
              <a:rPr sz="2000" dirty="0">
                <a:solidFill>
                  <a:srgbClr val="BF252E"/>
                </a:solidFill>
                <a:latin typeface="HarmonyOS Sans SC"/>
                <a:cs typeface="HarmonyOS Sans SC"/>
              </a:rPr>
              <a:t>万人口</a:t>
            </a:r>
            <a:endParaRPr sz="2000">
              <a:latin typeface="HarmonyOS Sans SC"/>
              <a:cs typeface="HarmonyOS Sans S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5509" y="3799842"/>
            <a:ext cx="1403985" cy="10109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380"/>
              </a:lnSpc>
              <a:spcBef>
                <a:spcPts val="100"/>
              </a:spcBef>
            </a:pPr>
            <a:r>
              <a:rPr sz="2000" dirty="0">
                <a:solidFill>
                  <a:srgbClr val="BF252E"/>
                </a:solidFill>
                <a:latin typeface="HarmonyOS Sans SC"/>
                <a:cs typeface="HarmonyOS Sans SC"/>
              </a:rPr>
              <a:t>每年新增</a:t>
            </a:r>
            <a:endParaRPr sz="2000">
              <a:latin typeface="HarmonyOS Sans SC"/>
              <a:cs typeface="HarmonyOS Sans SC"/>
            </a:endParaRPr>
          </a:p>
          <a:p>
            <a:pPr marL="12700">
              <a:lnSpc>
                <a:spcPts val="3160"/>
              </a:lnSpc>
            </a:pPr>
            <a:r>
              <a:rPr sz="2800" b="1" dirty="0">
                <a:solidFill>
                  <a:srgbClr val="BF252E"/>
                </a:solidFill>
                <a:latin typeface="HarmonyOS Sans SC"/>
                <a:cs typeface="HarmonyOS Sans SC"/>
              </a:rPr>
              <a:t>50</a:t>
            </a:r>
            <a:r>
              <a:rPr sz="2800" b="1" spc="-90" dirty="0">
                <a:solidFill>
                  <a:srgbClr val="BF252E"/>
                </a:solidFill>
                <a:latin typeface="HarmonyOS Sans SC"/>
                <a:cs typeface="HarmonyOS Sans SC"/>
              </a:rPr>
              <a:t> </a:t>
            </a:r>
            <a:r>
              <a:rPr sz="2800" b="1" dirty="0">
                <a:solidFill>
                  <a:srgbClr val="BF252E"/>
                </a:solidFill>
                <a:latin typeface="HarmonyOS Sans SC"/>
                <a:cs typeface="HarmonyOS Sans SC"/>
              </a:rPr>
              <a:t>000+</a:t>
            </a:r>
            <a:endParaRPr sz="2800">
              <a:latin typeface="HarmonyOS Sans SC"/>
              <a:cs typeface="HarmonyOS Sans SC"/>
            </a:endParaRPr>
          </a:p>
          <a:p>
            <a:pPr marL="12700">
              <a:lnSpc>
                <a:spcPts val="2220"/>
              </a:lnSpc>
            </a:pPr>
            <a:r>
              <a:rPr sz="2000" dirty="0">
                <a:solidFill>
                  <a:srgbClr val="BF252E"/>
                </a:solidFill>
                <a:latin typeface="HarmonyOS Sans SC"/>
                <a:cs typeface="HarmonyOS Sans SC"/>
              </a:rPr>
              <a:t>人口</a:t>
            </a:r>
            <a:endParaRPr sz="2000">
              <a:latin typeface="HarmonyOS Sans SC"/>
              <a:cs typeface="HarmonyOS Sans S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1123" y="5363295"/>
            <a:ext cx="680085" cy="394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30" dirty="0">
                <a:latin typeface="HarmonyOS Sans SC Black"/>
                <a:cs typeface="HarmonyOS Sans SC Black"/>
              </a:rPr>
              <a:t>图卢兹出发</a:t>
            </a:r>
            <a:endParaRPr sz="1000">
              <a:latin typeface="HarmonyOS Sans SC Black"/>
              <a:cs typeface="HarmonyOS Sans SC Black"/>
            </a:endParaRPr>
          </a:p>
          <a:p>
            <a:pPr marL="12700">
              <a:lnSpc>
                <a:spcPct val="100000"/>
              </a:lnSpc>
              <a:spcBef>
                <a:spcPts val="955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法兰克福</a:t>
            </a:r>
            <a:r>
              <a:rPr sz="600" b="1" spc="-1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1h45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123" y="5833786"/>
            <a:ext cx="386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伦敦</a:t>
            </a:r>
            <a:r>
              <a:rPr sz="600" b="1" spc="-6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1h55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1123" y="6026801"/>
            <a:ext cx="6146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阿姆斯特丹</a:t>
            </a:r>
            <a:r>
              <a:rPr sz="600" b="1" spc="-6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1h55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51123" y="6219816"/>
            <a:ext cx="4622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波尔多</a:t>
            </a:r>
            <a:r>
              <a:rPr sz="600" b="1" spc="-6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2h10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51123" y="6412830"/>
            <a:ext cx="386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巴黎</a:t>
            </a:r>
            <a:r>
              <a:rPr sz="600" b="1" spc="-6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4h15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10470" y="5363295"/>
            <a:ext cx="810895" cy="394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00" b="1" spc="30" dirty="0">
                <a:latin typeface="HarmonyOS Sans SC Black"/>
                <a:cs typeface="HarmonyOS Sans SC Black"/>
              </a:rPr>
              <a:t>蒙彼利埃出发</a:t>
            </a:r>
            <a:endParaRPr sz="1000">
              <a:latin typeface="HarmonyOS Sans SC Black"/>
              <a:cs typeface="HarmonyOS Sans SC Black"/>
            </a:endParaRPr>
          </a:p>
          <a:p>
            <a:pPr marL="24765">
              <a:lnSpc>
                <a:spcPct val="100000"/>
              </a:lnSpc>
              <a:spcBef>
                <a:spcPts val="955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阿尔及尔</a:t>
            </a:r>
            <a:r>
              <a:rPr sz="600" b="1" spc="-10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1h15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23128" y="5833710"/>
            <a:ext cx="386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马赛</a:t>
            </a:r>
            <a:r>
              <a:rPr sz="600" b="1" spc="-6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1h35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23128" y="6026725"/>
            <a:ext cx="386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里昂</a:t>
            </a:r>
            <a:r>
              <a:rPr sz="600" b="1" spc="-6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1h40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23128" y="6219739"/>
            <a:ext cx="3860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巴黎</a:t>
            </a:r>
            <a:r>
              <a:rPr sz="600" b="1" spc="-6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3h15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823128" y="6412754"/>
            <a:ext cx="53848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巴塞罗那</a:t>
            </a:r>
            <a:r>
              <a:rPr sz="600" b="1" spc="-65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 </a:t>
            </a:r>
            <a:r>
              <a:rPr sz="600" b="1" dirty="0">
                <a:solidFill>
                  <a:srgbClr val="BF252E"/>
                </a:solidFill>
                <a:latin typeface="HarmonyOS Sans SC Black"/>
                <a:cs typeface="HarmonyOS Sans SC Black"/>
              </a:rPr>
              <a:t>3h20</a:t>
            </a:r>
            <a:endParaRPr sz="600">
              <a:latin typeface="HarmonyOS Sans SC Black"/>
              <a:cs typeface="HarmonyOS Sans SC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83300" y="796376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ACB5CB"/>
                </a:solidFill>
                <a:latin typeface="标小智无界黑"/>
                <a:cs typeface="标小智无界黑"/>
              </a:rPr>
              <a:t>通往巴黎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65509" y="541963"/>
            <a:ext cx="4631055" cy="1948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240"/>
              </a:lnSpc>
              <a:spcBef>
                <a:spcPts val="100"/>
              </a:spcBef>
            </a:pPr>
            <a:r>
              <a:rPr sz="2800" b="1" dirty="0">
                <a:solidFill>
                  <a:srgbClr val="282828"/>
                </a:solidFill>
                <a:latin typeface="阿里巴巴普惠体 2.0 55 Regular"/>
                <a:cs typeface="阿里巴巴普惠体 2.0 55 Regular"/>
              </a:rPr>
              <a:t>法国南部</a:t>
            </a:r>
            <a:endParaRPr sz="2800">
              <a:latin typeface="阿里巴巴普惠体 2.0 55 Regular"/>
              <a:cs typeface="阿里巴巴普惠体 2.0 55 Regular"/>
            </a:endParaRPr>
          </a:p>
          <a:p>
            <a:pPr marL="12700">
              <a:lnSpc>
                <a:spcPts val="4120"/>
              </a:lnSpc>
            </a:pPr>
            <a:r>
              <a:rPr sz="3600" b="1" dirty="0">
                <a:solidFill>
                  <a:srgbClr val="BF252E"/>
                </a:solidFill>
                <a:latin typeface="阿里巴巴普惠体 2.0 95 ExtraBold"/>
                <a:cs typeface="阿里巴巴普惠体 2.0 95 ExtraBold"/>
              </a:rPr>
              <a:t>奥克塔尼大区，</a:t>
            </a:r>
            <a:endParaRPr sz="3600">
              <a:latin typeface="阿里巴巴普惠体 2.0 95 ExtraBold"/>
              <a:cs typeface="阿里巴巴普惠体 2.0 95 ExtraBold"/>
            </a:endParaRPr>
          </a:p>
          <a:p>
            <a:pPr marL="12700">
              <a:lnSpc>
                <a:spcPts val="3279"/>
              </a:lnSpc>
            </a:pPr>
            <a:r>
              <a:rPr sz="2800" b="1" dirty="0">
                <a:solidFill>
                  <a:srgbClr val="282828"/>
                </a:solidFill>
                <a:latin typeface="阿里巴巴普惠体 2.0 55 Regular"/>
                <a:cs typeface="阿里巴巴普惠体 2.0 55 Regular"/>
              </a:rPr>
              <a:t>欧洲最具吸引力的地区之一</a:t>
            </a:r>
            <a:endParaRPr sz="2800">
              <a:latin typeface="阿里巴巴普惠体 2.0 55 Regular"/>
              <a:cs typeface="阿里巴巴普惠体 2.0 55 Regular"/>
            </a:endParaRPr>
          </a:p>
          <a:p>
            <a:pPr marR="5080" algn="r">
              <a:lnSpc>
                <a:spcPct val="100000"/>
              </a:lnSpc>
              <a:spcBef>
                <a:spcPts val="3475"/>
              </a:spcBef>
            </a:pPr>
            <a:r>
              <a:rPr sz="850" spc="25" dirty="0">
                <a:solidFill>
                  <a:srgbClr val="ACB5CB"/>
                </a:solidFill>
                <a:latin typeface="标小智无界黑"/>
                <a:cs typeface="标小智无界黑"/>
              </a:rPr>
              <a:t>通往波尔多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40803" y="3808509"/>
            <a:ext cx="58420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ACB5CB"/>
                </a:solidFill>
                <a:latin typeface="标小智无界黑"/>
                <a:cs typeface="标小智无界黑"/>
              </a:rPr>
              <a:t>通往巴约讷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2448" y="4510185"/>
            <a:ext cx="542925" cy="445134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卢尔德</a:t>
            </a:r>
            <a:endParaRPr sz="850">
              <a:latin typeface="标小智无界黑"/>
              <a:cs typeface="标小智无界黑"/>
            </a:endParaRPr>
          </a:p>
          <a:p>
            <a:pPr marL="306705">
              <a:lnSpc>
                <a:spcPct val="100000"/>
              </a:lnSpc>
              <a:spcBef>
                <a:spcPts val="6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吕雄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78353" y="4667268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蒙特雷若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507655" y="4728560"/>
            <a:ext cx="24892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富瓦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944515" y="4538878"/>
            <a:ext cx="24892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利慕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469461" y="4538878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纳博讷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974088" y="4112178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贝济耶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981804" y="4190105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卡尔卡松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197721" y="3660358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卡斯特尔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50130" y="3278092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阿尔比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262909" y="2835315"/>
            <a:ext cx="24892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米约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505398" y="3543691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latin typeface="标小智无界黑"/>
                <a:cs typeface="标小智无界黑"/>
              </a:rPr>
              <a:t>蒙彼利埃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392104" y="3496242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latin typeface="标小智无界黑"/>
                <a:cs typeface="标小智无界黑"/>
              </a:rPr>
              <a:t>图卢兹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16049" y="2477275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罗德兹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607353" y="2234786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菲雅克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845053" y="2343638"/>
            <a:ext cx="24892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卡奥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99966" y="3066528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蒙托邦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482176" y="1892042"/>
            <a:ext cx="24892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芒德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494668" y="3185093"/>
            <a:ext cx="24892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尼姆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344867" y="5182389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佩皮尼昂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83614" y="4087281"/>
            <a:ext cx="24892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塔布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129197" y="3304663"/>
            <a:ext cx="24892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FFF"/>
                </a:solidFill>
                <a:latin typeface="标小智无界黑"/>
                <a:cs typeface="标小智无界黑"/>
              </a:rPr>
              <a:t>欧什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066975" y="1104846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AFB1C6"/>
                </a:solidFill>
                <a:latin typeface="标小智无界黑"/>
                <a:cs typeface="标小智无界黑"/>
              </a:rPr>
              <a:t>通往巴黎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158498" y="2437530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AFB1C6"/>
                </a:solidFill>
                <a:latin typeface="标小智无界黑"/>
                <a:cs typeface="标小智无界黑"/>
              </a:rPr>
              <a:t>通往里昂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5923426" y="5956858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ACB5CB"/>
                </a:solidFill>
                <a:latin typeface="标小智无界黑"/>
                <a:cs typeface="标小智无界黑"/>
              </a:rPr>
              <a:t>西班牙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456845" y="5870111"/>
            <a:ext cx="695325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ACB5CB"/>
                </a:solidFill>
                <a:latin typeface="标小智无界黑"/>
                <a:cs typeface="标小智无界黑"/>
              </a:rPr>
              <a:t>通往巴塞罗那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897812" y="3685701"/>
            <a:ext cx="47244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ACB5CB"/>
                </a:solidFill>
                <a:latin typeface="标小智无界黑"/>
                <a:cs typeface="标小智无界黑"/>
              </a:rPr>
              <a:t>通往马赛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0103793" y="5026870"/>
            <a:ext cx="36068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EF7"/>
                </a:solidFill>
                <a:latin typeface="标小智无界黑"/>
                <a:cs typeface="标小智无界黑"/>
              </a:rPr>
              <a:t>地中海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952417" y="3866451"/>
            <a:ext cx="861694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EF7"/>
                </a:solidFill>
                <a:latin typeface="标小智无界黑"/>
                <a:cs typeface="标小智无界黑"/>
              </a:rPr>
              <a:t>塞特-弗龙蒂尼昂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94025" y="4442195"/>
            <a:ext cx="695325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EF7"/>
                </a:solidFill>
                <a:latin typeface="标小智无界黑"/>
                <a:cs typeface="标小智无界黑"/>
              </a:rPr>
              <a:t>拉努韦勒港口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138427" y="5079677"/>
            <a:ext cx="584200" cy="1593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850" spc="25" dirty="0">
                <a:solidFill>
                  <a:srgbClr val="FFFEF7"/>
                </a:solidFill>
                <a:latin typeface="标小智无界黑"/>
                <a:cs typeface="标小智无界黑"/>
              </a:rPr>
              <a:t>旺德尔港口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7" name="object 47"/>
          <p:cNvSpPr txBox="1"/>
          <p:nvPr/>
        </p:nvSpPr>
        <p:spPr>
          <a:xfrm rot="840000">
            <a:off x="5434687" y="5238966"/>
            <a:ext cx="680435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80"/>
              </a:lnSpc>
            </a:pPr>
            <a:r>
              <a:rPr sz="850" spc="25" dirty="0">
                <a:solidFill>
                  <a:srgbClr val="ACB5CB"/>
                </a:solidFill>
                <a:latin typeface="标小智无界黑"/>
                <a:cs typeface="标小智无界黑"/>
              </a:rPr>
              <a:t>比利牛斯山脉</a:t>
            </a:r>
            <a:endParaRPr sz="850">
              <a:latin typeface="标小智无界黑"/>
              <a:cs typeface="标小智无界黑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0687372" y="203882"/>
            <a:ext cx="177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英国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1479700" y="342489"/>
            <a:ext cx="177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荷兰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1728036" y="492603"/>
            <a:ext cx="177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德国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1410434" y="524379"/>
            <a:ext cx="2540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比利时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1702051" y="1023946"/>
            <a:ext cx="177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瑞士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11843555" y="1252089"/>
            <a:ext cx="2540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意大利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0171651" y="1578377"/>
            <a:ext cx="2540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葡萄牙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0636546" y="1662121"/>
            <a:ext cx="2540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西班牙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1329585" y="2047921"/>
            <a:ext cx="2540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FCF8F5"/>
                </a:solidFill>
                <a:latin typeface="HarmonyOS Sans SC"/>
                <a:cs typeface="HarmonyOS Sans SC"/>
              </a:rPr>
              <a:t>地中海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1219858" y="957576"/>
            <a:ext cx="177800" cy="1168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2F3133"/>
                </a:solidFill>
                <a:latin typeface="HarmonyOS Sans SC"/>
                <a:cs typeface="HarmonyOS Sans SC"/>
              </a:rPr>
              <a:t>法国</a:t>
            </a:r>
            <a:endParaRPr sz="600">
              <a:latin typeface="HarmonyOS Sans SC"/>
              <a:cs typeface="HarmonyOS Sans SC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10397567" y="5754898"/>
            <a:ext cx="25400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区域级大都会</a:t>
            </a:r>
            <a:endParaRPr sz="300">
              <a:latin typeface="HarmonyOS Sans SC"/>
              <a:cs typeface="HarmonyOS Sans SC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267608" y="5900745"/>
            <a:ext cx="17780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主要城市</a:t>
            </a:r>
            <a:endParaRPr sz="300">
              <a:latin typeface="HarmonyOS Sans SC"/>
              <a:cs typeface="HarmonyOS Sans SC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0120123" y="6030361"/>
            <a:ext cx="17780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高速公路</a:t>
            </a:r>
            <a:endParaRPr sz="300">
              <a:latin typeface="HarmonyOS Sans SC"/>
              <a:cs typeface="HarmonyOS Sans SC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10331311" y="6153005"/>
            <a:ext cx="286385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比利牛</a:t>
            </a:r>
            <a:r>
              <a:rPr sz="300" spc="65" dirty="0">
                <a:solidFill>
                  <a:srgbClr val="292B2D"/>
                </a:solidFill>
                <a:latin typeface="HarmonyOS Sans SC"/>
                <a:cs typeface="HarmonyOS Sans SC"/>
              </a:rPr>
              <a:t>斯</a:t>
            </a: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/</a:t>
            </a:r>
            <a:r>
              <a:rPr sz="300" spc="-55" dirty="0">
                <a:solidFill>
                  <a:srgbClr val="292B2D"/>
                </a:solidFill>
                <a:latin typeface="HarmonyOS Sans SC"/>
                <a:cs typeface="HarmonyOS Sans SC"/>
              </a:rPr>
              <a:t> </a:t>
            </a: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边境</a:t>
            </a:r>
            <a:endParaRPr sz="300">
              <a:latin typeface="HarmonyOS Sans SC"/>
              <a:cs typeface="HarmonyOS Sans SC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1046791" y="5867521"/>
            <a:ext cx="10160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港口</a:t>
            </a:r>
            <a:endParaRPr sz="300">
              <a:latin typeface="HarmonyOS Sans SC"/>
              <a:cs typeface="HarmonyOS Sans SC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1155719" y="6000491"/>
            <a:ext cx="10160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机场</a:t>
            </a:r>
            <a:endParaRPr sz="300">
              <a:latin typeface="HarmonyOS Sans SC"/>
              <a:cs typeface="HarmonyOS Sans SC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162424" y="6143175"/>
            <a:ext cx="17780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高铁车站</a:t>
            </a:r>
            <a:endParaRPr sz="300">
              <a:latin typeface="HarmonyOS Sans SC"/>
              <a:cs typeface="HarmonyOS Sans SC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1374794" y="5742172"/>
            <a:ext cx="139700" cy="71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" dirty="0">
                <a:solidFill>
                  <a:srgbClr val="292B2D"/>
                </a:solidFill>
                <a:latin typeface="HarmonyOS Sans SC"/>
                <a:cs typeface="HarmonyOS Sans SC"/>
              </a:rPr>
              <a:t>铁路线</a:t>
            </a:r>
            <a:endParaRPr sz="300">
              <a:latin typeface="HarmonyOS Sans SC"/>
              <a:cs typeface="HarmonyOS Sans S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78221" y="459726"/>
            <a:ext cx="4157345" cy="105727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/>
              <a:t>奥克塔尼大区，</a:t>
            </a:r>
          </a:p>
          <a:p>
            <a:pPr marL="19050">
              <a:lnSpc>
                <a:spcPct val="100000"/>
              </a:lnSpc>
              <a:spcBef>
                <a:spcPts val="330"/>
              </a:spcBef>
            </a:pPr>
            <a:r>
              <a:rPr sz="25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纵横变革之力，共筑责任未来</a:t>
            </a:r>
            <a:endParaRPr sz="2500">
              <a:latin typeface="HarmonyOS Sans SC"/>
              <a:cs typeface="HarmonyOS Sans S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78221" y="3606886"/>
            <a:ext cx="2129790" cy="6489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HarmonyOS Sans SC"/>
                <a:cs typeface="HarmonyOS Sans SC"/>
              </a:rPr>
              <a:t>智创之城，</a:t>
            </a:r>
            <a:endParaRPr sz="22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1850" b="1" spc="-10" dirty="0">
                <a:solidFill>
                  <a:srgbClr val="BF252E"/>
                </a:solidFill>
                <a:latin typeface="HarmonyOS Sans SC"/>
                <a:cs typeface="HarmonyOS Sans SC"/>
              </a:rPr>
              <a:t>英才荟萃，匠心传承</a:t>
            </a:r>
            <a:endParaRPr sz="1850">
              <a:latin typeface="HarmonyOS Sans SC"/>
              <a:cs typeface="HarmonyOS Sans S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7631" y="5461000"/>
            <a:ext cx="2540635" cy="653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HarmonyOS Sans SC"/>
                <a:cs typeface="HarmonyOS Sans SC"/>
              </a:rPr>
              <a:t>热情包容，团结互助</a:t>
            </a:r>
            <a:endParaRPr sz="22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850" b="1" spc="-10" dirty="0">
                <a:solidFill>
                  <a:srgbClr val="BF252E"/>
                </a:solidFill>
                <a:latin typeface="HarmonyOS Sans SC"/>
                <a:cs typeface="HarmonyOS Sans SC"/>
              </a:rPr>
              <a:t>不遗一人</a:t>
            </a:r>
            <a:endParaRPr sz="1850">
              <a:latin typeface="HarmonyOS Sans SC"/>
              <a:cs typeface="HarmonyOS Sans SC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27012" y="487679"/>
            <a:ext cx="2129790" cy="646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200" dirty="0">
                <a:latin typeface="HarmonyOS Sans SC"/>
                <a:cs typeface="HarmonyOS Sans SC"/>
              </a:rPr>
              <a:t>前瞻远见，</a:t>
            </a:r>
            <a:endParaRPr sz="22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1850" b="1" spc="-10" dirty="0">
                <a:solidFill>
                  <a:srgbClr val="BF252E"/>
                </a:solidFill>
                <a:latin typeface="HarmonyOS Sans SC"/>
                <a:cs typeface="HarmonyOS Sans SC"/>
              </a:rPr>
              <a:t>创新当下，未来已至</a:t>
            </a:r>
            <a:endParaRPr sz="1850">
              <a:latin typeface="HarmonyOS Sans SC"/>
              <a:cs typeface="HarmonyOS Sans SC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1756" y="4913486"/>
            <a:ext cx="2129790" cy="630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200" dirty="0">
                <a:latin typeface="HarmonyOS Sans SC"/>
                <a:cs typeface="HarmonyOS Sans SC"/>
              </a:rPr>
              <a:t>践行承诺</a:t>
            </a:r>
            <a:endParaRPr sz="2200">
              <a:latin typeface="HarmonyOS Sans SC"/>
              <a:cs typeface="HarmonyOS Sans SC"/>
            </a:endParaRPr>
          </a:p>
          <a:p>
            <a:pPr marL="12700">
              <a:lnSpc>
                <a:spcPts val="2170"/>
              </a:lnSpc>
            </a:pPr>
            <a:r>
              <a:rPr sz="1850" b="1" spc="-10" dirty="0">
                <a:solidFill>
                  <a:srgbClr val="BF252E"/>
                </a:solidFill>
                <a:latin typeface="HarmonyOS Sans SC"/>
                <a:cs typeface="HarmonyOS Sans SC"/>
              </a:rPr>
              <a:t>尊重爱护地球的资源</a:t>
            </a:r>
            <a:endParaRPr sz="1850">
              <a:latin typeface="HarmonyOS Sans SC"/>
              <a:cs typeface="HarmonyOS Sans S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76975" y="3284752"/>
            <a:ext cx="727075" cy="46418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80"/>
              </a:lnSpc>
              <a:spcBef>
                <a:spcPts val="90"/>
              </a:spcBef>
            </a:pPr>
            <a:r>
              <a:rPr sz="1850" spc="-10" dirty="0">
                <a:solidFill>
                  <a:srgbClr val="2C2E30"/>
                </a:solidFill>
                <a:latin typeface="HarmonyOS Sans SC"/>
                <a:cs typeface="HarmonyOS Sans SC"/>
              </a:rPr>
              <a:t>图卢兹</a:t>
            </a:r>
            <a:endParaRPr sz="1850">
              <a:latin typeface="HarmonyOS Sans SC"/>
              <a:cs typeface="HarmonyOS Sans SC"/>
            </a:endParaRPr>
          </a:p>
          <a:p>
            <a:pPr marL="33020">
              <a:lnSpc>
                <a:spcPts val="1280"/>
              </a:lnSpc>
            </a:pPr>
            <a:r>
              <a:rPr sz="1100" b="1" spc="-5" dirty="0">
                <a:latin typeface="Calibri"/>
                <a:cs typeface="Calibri"/>
              </a:rPr>
              <a:t>TOULOUSE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47246" y="3092805"/>
            <a:ext cx="960755" cy="4603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165"/>
              </a:lnSpc>
              <a:spcBef>
                <a:spcPts val="90"/>
              </a:spcBef>
            </a:pPr>
            <a:r>
              <a:rPr sz="1850" spc="-10" dirty="0">
                <a:solidFill>
                  <a:srgbClr val="2C2E30"/>
                </a:solidFill>
                <a:latin typeface="HarmonyOS Sans SC"/>
                <a:cs typeface="HarmonyOS Sans SC"/>
              </a:rPr>
              <a:t>蒙彼利埃</a:t>
            </a:r>
            <a:endParaRPr sz="1850">
              <a:latin typeface="HarmonyOS Sans SC"/>
              <a:cs typeface="HarmonyOS Sans SC"/>
            </a:endParaRPr>
          </a:p>
          <a:p>
            <a:pPr marL="29209">
              <a:lnSpc>
                <a:spcPts val="1265"/>
              </a:lnSpc>
            </a:pPr>
            <a:r>
              <a:rPr sz="1100" b="1" spc="-5" dirty="0">
                <a:latin typeface="Calibri"/>
                <a:cs typeface="Calibri"/>
              </a:rPr>
              <a:t>MONTPELLIER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25284" y="1506867"/>
            <a:ext cx="884713" cy="8925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4602" y="2753864"/>
            <a:ext cx="884720" cy="892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5284" y="4102994"/>
            <a:ext cx="783374" cy="7903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8209" y="1634909"/>
            <a:ext cx="768870" cy="7756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78047" y="2876978"/>
            <a:ext cx="762685" cy="7694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723129" y="4216780"/>
            <a:ext cx="717545" cy="72389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233553" y="1663579"/>
            <a:ext cx="783370" cy="7903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33553" y="2839344"/>
            <a:ext cx="783370" cy="7903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233553" y="3775836"/>
            <a:ext cx="783370" cy="7903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16451" y="4542307"/>
            <a:ext cx="1017638" cy="102664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0300" y="5437423"/>
            <a:ext cx="10922507" cy="4269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03001" y="5598583"/>
            <a:ext cx="1041768" cy="104176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4758" y="416073"/>
            <a:ext cx="2768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奥克塔尼大区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784758" y="1018254"/>
            <a:ext cx="129476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优势产业</a:t>
            </a:r>
            <a:endParaRPr sz="2500">
              <a:latin typeface="HarmonyOS Sans SC"/>
              <a:cs typeface="HarmonyOS Sans S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97297" y="1647948"/>
            <a:ext cx="2311400" cy="105029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航空</a:t>
            </a:r>
            <a:endParaRPr sz="2100">
              <a:latin typeface="HarmonyOS Sans SC"/>
              <a:cs typeface="HarmonyOS Sans SC"/>
            </a:endParaRPr>
          </a:p>
          <a:p>
            <a:pPr marL="12700" marR="508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作为全球民用航空领域的领导者，  “绿色飞机“的腾飞</a:t>
            </a:r>
            <a:endParaRPr sz="12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已近在咫尺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572075" y="1647948"/>
            <a:ext cx="1091565" cy="6845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数字科技</a:t>
            </a:r>
            <a:endParaRPr sz="2100">
              <a:latin typeface="HarmonyOS Sans SC"/>
              <a:cs typeface="HarmonyOS Sans SC"/>
            </a:endParaRPr>
          </a:p>
          <a:p>
            <a:pPr marL="3556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赋能创新发展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47170" y="5883185"/>
            <a:ext cx="2012314" cy="5657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18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高等教育与研究</a:t>
            </a:r>
            <a:endParaRPr sz="1800">
              <a:latin typeface="HarmonyOS Sans SC"/>
              <a:cs typeface="HarmonyOS Sans SC"/>
            </a:endParaRPr>
          </a:p>
          <a:p>
            <a:pPr marL="17780">
              <a:lnSpc>
                <a:spcPct val="100000"/>
              </a:lnSpc>
              <a:spcBef>
                <a:spcPts val="26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培育时代新才，智启未来蓝图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140267" y="1647948"/>
            <a:ext cx="2160270" cy="6845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农业与食品加工业</a:t>
            </a:r>
            <a:endParaRPr sz="21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以品质立本，以创新致胜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97297" y="2858633"/>
            <a:ext cx="2311400" cy="86741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航天</a:t>
            </a:r>
            <a:endParaRPr sz="21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欧洲航天事业的摇篮，</a:t>
            </a:r>
            <a:endParaRPr sz="12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奥克塔尼始终领先一步，探索太空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72075" y="2858633"/>
            <a:ext cx="1877695" cy="6845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文创产业</a:t>
            </a:r>
            <a:endParaRPr sz="2100">
              <a:latin typeface="HarmonyOS Sans SC"/>
              <a:cs typeface="HarmonyOS Sans SC"/>
            </a:endParaRPr>
          </a:p>
          <a:p>
            <a:pPr marL="3556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让天马行空的想象照进现实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134090" y="2858633"/>
            <a:ext cx="1397000" cy="6845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旅游产业</a:t>
            </a:r>
            <a:endParaRPr sz="21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践行可持续旅游发展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134090" y="3792396"/>
            <a:ext cx="1397000" cy="6845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海洋经济</a:t>
            </a:r>
            <a:endParaRPr sz="21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乘风而起，蓝海掘金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134090" y="4610078"/>
            <a:ext cx="1397000" cy="6845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4604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健康产业</a:t>
            </a:r>
            <a:endParaRPr sz="21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重塑自主，守护健康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697297" y="4076911"/>
            <a:ext cx="1549400" cy="6845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可再生能源</a:t>
            </a:r>
            <a:endParaRPr sz="2100">
              <a:latin typeface="HarmonyOS Sans SC"/>
              <a:cs typeface="HarmonyOS Sans SC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打造欧洲首个正能地区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65824" y="4076911"/>
            <a:ext cx="1420495" cy="684530"/>
          </a:xfrm>
          <a:prstGeom prst="rect">
            <a:avLst/>
          </a:prstGeom>
        </p:spPr>
        <p:txBody>
          <a:bodyPr vert="horz" wrap="square" lIns="0" tIns="1117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21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智能交通</a:t>
            </a:r>
            <a:endParaRPr sz="2100">
              <a:latin typeface="HarmonyOS Sans SC"/>
              <a:cs typeface="HarmonyOS Sans SC"/>
            </a:endParaRPr>
          </a:p>
          <a:p>
            <a:pPr marL="35560">
              <a:lnSpc>
                <a:spcPct val="100000"/>
              </a:lnSpc>
              <a:spcBef>
                <a:spcPts val="445"/>
              </a:spcBef>
            </a:pPr>
            <a:r>
              <a:rPr sz="1200" dirty="0">
                <a:solidFill>
                  <a:srgbClr val="DD0000"/>
                </a:solidFill>
                <a:latin typeface="HarmonyOS Sans SC"/>
                <a:cs typeface="HarmonyOS Sans SC"/>
              </a:rPr>
              <a:t>创新驱动，绿色出行</a:t>
            </a:r>
            <a:endParaRPr sz="1200">
              <a:latin typeface="HarmonyOS Sans SC"/>
              <a:cs typeface="HarmonyOS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0005" y="3348735"/>
            <a:ext cx="45720" cy="54610"/>
          </a:xfrm>
          <a:custGeom>
            <a:avLst/>
            <a:gdLst/>
            <a:ahLst/>
            <a:cxnLst/>
            <a:rect l="l" t="t" r="r" b="b"/>
            <a:pathLst>
              <a:path w="45720" h="54610">
                <a:moveTo>
                  <a:pt x="22860" y="0"/>
                </a:moveTo>
                <a:lnTo>
                  <a:pt x="13930" y="2119"/>
                </a:lnTo>
                <a:lnTo>
                  <a:pt x="6667" y="7905"/>
                </a:lnTo>
                <a:lnTo>
                  <a:pt x="1785" y="16502"/>
                </a:lnTo>
                <a:lnTo>
                  <a:pt x="0" y="27050"/>
                </a:lnTo>
                <a:lnTo>
                  <a:pt x="1785" y="37599"/>
                </a:lnTo>
                <a:lnTo>
                  <a:pt x="6667" y="46196"/>
                </a:lnTo>
                <a:lnTo>
                  <a:pt x="13930" y="51982"/>
                </a:lnTo>
                <a:lnTo>
                  <a:pt x="22860" y="54101"/>
                </a:lnTo>
                <a:lnTo>
                  <a:pt x="31736" y="51982"/>
                </a:lnTo>
                <a:lnTo>
                  <a:pt x="39004" y="46196"/>
                </a:lnTo>
                <a:lnTo>
                  <a:pt x="43916" y="37599"/>
                </a:lnTo>
                <a:lnTo>
                  <a:pt x="45720" y="27050"/>
                </a:lnTo>
                <a:lnTo>
                  <a:pt x="43916" y="16502"/>
                </a:lnTo>
                <a:lnTo>
                  <a:pt x="39004" y="7905"/>
                </a:lnTo>
                <a:lnTo>
                  <a:pt x="31736" y="2119"/>
                </a:lnTo>
                <a:lnTo>
                  <a:pt x="22860" y="0"/>
                </a:lnTo>
                <a:close/>
              </a:path>
            </a:pathLst>
          </a:custGeom>
          <a:solidFill>
            <a:srgbClr val="BF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73140" y="3251073"/>
            <a:ext cx="45720" cy="54610"/>
          </a:xfrm>
          <a:custGeom>
            <a:avLst/>
            <a:gdLst/>
            <a:ahLst/>
            <a:cxnLst/>
            <a:rect l="l" t="t" r="r" b="b"/>
            <a:pathLst>
              <a:path w="45720" h="54610">
                <a:moveTo>
                  <a:pt x="22860" y="0"/>
                </a:moveTo>
                <a:lnTo>
                  <a:pt x="13983" y="2119"/>
                </a:lnTo>
                <a:lnTo>
                  <a:pt x="6715" y="7905"/>
                </a:lnTo>
                <a:lnTo>
                  <a:pt x="1803" y="16502"/>
                </a:lnTo>
                <a:lnTo>
                  <a:pt x="0" y="27050"/>
                </a:lnTo>
                <a:lnTo>
                  <a:pt x="1803" y="37599"/>
                </a:lnTo>
                <a:lnTo>
                  <a:pt x="6715" y="46196"/>
                </a:lnTo>
                <a:lnTo>
                  <a:pt x="13983" y="51982"/>
                </a:lnTo>
                <a:lnTo>
                  <a:pt x="22860" y="54101"/>
                </a:lnTo>
                <a:lnTo>
                  <a:pt x="31736" y="51982"/>
                </a:lnTo>
                <a:lnTo>
                  <a:pt x="39004" y="46196"/>
                </a:lnTo>
                <a:lnTo>
                  <a:pt x="43916" y="37599"/>
                </a:lnTo>
                <a:lnTo>
                  <a:pt x="45720" y="27050"/>
                </a:lnTo>
                <a:lnTo>
                  <a:pt x="43916" y="16502"/>
                </a:lnTo>
                <a:lnTo>
                  <a:pt x="39004" y="7905"/>
                </a:lnTo>
                <a:lnTo>
                  <a:pt x="31736" y="2119"/>
                </a:lnTo>
                <a:lnTo>
                  <a:pt x="22860" y="0"/>
                </a:lnTo>
                <a:close/>
              </a:path>
            </a:pathLst>
          </a:custGeom>
          <a:solidFill>
            <a:srgbClr val="BF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5465" y="3879722"/>
            <a:ext cx="45720" cy="54610"/>
          </a:xfrm>
          <a:custGeom>
            <a:avLst/>
            <a:gdLst/>
            <a:ahLst/>
            <a:cxnLst/>
            <a:rect l="l" t="t" r="r" b="b"/>
            <a:pathLst>
              <a:path w="45720" h="54610">
                <a:moveTo>
                  <a:pt x="22860" y="0"/>
                </a:moveTo>
                <a:lnTo>
                  <a:pt x="13983" y="2119"/>
                </a:lnTo>
                <a:lnTo>
                  <a:pt x="6715" y="7905"/>
                </a:lnTo>
                <a:lnTo>
                  <a:pt x="1803" y="16502"/>
                </a:lnTo>
                <a:lnTo>
                  <a:pt x="0" y="27050"/>
                </a:lnTo>
                <a:lnTo>
                  <a:pt x="1803" y="37599"/>
                </a:lnTo>
                <a:lnTo>
                  <a:pt x="6715" y="46196"/>
                </a:lnTo>
                <a:lnTo>
                  <a:pt x="13983" y="51982"/>
                </a:lnTo>
                <a:lnTo>
                  <a:pt x="22860" y="54101"/>
                </a:lnTo>
                <a:lnTo>
                  <a:pt x="31736" y="51982"/>
                </a:lnTo>
                <a:lnTo>
                  <a:pt x="39004" y="46196"/>
                </a:lnTo>
                <a:lnTo>
                  <a:pt x="43916" y="37599"/>
                </a:lnTo>
                <a:lnTo>
                  <a:pt x="45720" y="27050"/>
                </a:lnTo>
                <a:lnTo>
                  <a:pt x="43916" y="16502"/>
                </a:lnTo>
                <a:lnTo>
                  <a:pt x="39004" y="7905"/>
                </a:lnTo>
                <a:lnTo>
                  <a:pt x="31736" y="2119"/>
                </a:lnTo>
                <a:lnTo>
                  <a:pt x="22860" y="0"/>
                </a:lnTo>
                <a:close/>
              </a:path>
            </a:pathLst>
          </a:custGeom>
          <a:solidFill>
            <a:srgbClr val="BF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10965" y="3646296"/>
            <a:ext cx="45720" cy="54610"/>
          </a:xfrm>
          <a:custGeom>
            <a:avLst/>
            <a:gdLst/>
            <a:ahLst/>
            <a:cxnLst/>
            <a:rect l="l" t="t" r="r" b="b"/>
            <a:pathLst>
              <a:path w="45720" h="54610">
                <a:moveTo>
                  <a:pt x="22860" y="0"/>
                </a:moveTo>
                <a:lnTo>
                  <a:pt x="13983" y="2137"/>
                </a:lnTo>
                <a:lnTo>
                  <a:pt x="6715" y="7953"/>
                </a:lnTo>
                <a:lnTo>
                  <a:pt x="1803" y="16555"/>
                </a:lnTo>
                <a:lnTo>
                  <a:pt x="0" y="27050"/>
                </a:lnTo>
                <a:lnTo>
                  <a:pt x="1803" y="37599"/>
                </a:lnTo>
                <a:lnTo>
                  <a:pt x="6715" y="46196"/>
                </a:lnTo>
                <a:lnTo>
                  <a:pt x="13983" y="51982"/>
                </a:lnTo>
                <a:lnTo>
                  <a:pt x="22860" y="54101"/>
                </a:lnTo>
                <a:lnTo>
                  <a:pt x="31736" y="51982"/>
                </a:lnTo>
                <a:lnTo>
                  <a:pt x="39004" y="46196"/>
                </a:lnTo>
                <a:lnTo>
                  <a:pt x="43916" y="37599"/>
                </a:lnTo>
                <a:lnTo>
                  <a:pt x="45720" y="27050"/>
                </a:lnTo>
                <a:lnTo>
                  <a:pt x="43916" y="16555"/>
                </a:lnTo>
                <a:lnTo>
                  <a:pt x="39004" y="7953"/>
                </a:lnTo>
                <a:lnTo>
                  <a:pt x="31736" y="2137"/>
                </a:lnTo>
                <a:lnTo>
                  <a:pt x="22860" y="0"/>
                </a:lnTo>
                <a:close/>
              </a:path>
            </a:pathLst>
          </a:custGeom>
          <a:solidFill>
            <a:srgbClr val="BF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908668" y="3898391"/>
            <a:ext cx="45720" cy="54610"/>
          </a:xfrm>
          <a:custGeom>
            <a:avLst/>
            <a:gdLst/>
            <a:ahLst/>
            <a:cxnLst/>
            <a:rect l="l" t="t" r="r" b="b"/>
            <a:pathLst>
              <a:path w="45720" h="54610">
                <a:moveTo>
                  <a:pt x="22860" y="0"/>
                </a:moveTo>
                <a:lnTo>
                  <a:pt x="13983" y="2139"/>
                </a:lnTo>
                <a:lnTo>
                  <a:pt x="6715" y="7969"/>
                </a:lnTo>
                <a:lnTo>
                  <a:pt x="1803" y="16609"/>
                </a:lnTo>
                <a:lnTo>
                  <a:pt x="0" y="27177"/>
                </a:lnTo>
                <a:lnTo>
                  <a:pt x="1803" y="37673"/>
                </a:lnTo>
                <a:lnTo>
                  <a:pt x="6715" y="46275"/>
                </a:lnTo>
                <a:lnTo>
                  <a:pt x="13983" y="52091"/>
                </a:lnTo>
                <a:lnTo>
                  <a:pt x="22860" y="54228"/>
                </a:lnTo>
                <a:lnTo>
                  <a:pt x="31789" y="52091"/>
                </a:lnTo>
                <a:lnTo>
                  <a:pt x="39052" y="46275"/>
                </a:lnTo>
                <a:lnTo>
                  <a:pt x="43934" y="37673"/>
                </a:lnTo>
                <a:lnTo>
                  <a:pt x="45720" y="27177"/>
                </a:lnTo>
                <a:lnTo>
                  <a:pt x="43934" y="16609"/>
                </a:lnTo>
                <a:lnTo>
                  <a:pt x="39052" y="7969"/>
                </a:lnTo>
                <a:lnTo>
                  <a:pt x="31789" y="2139"/>
                </a:lnTo>
                <a:lnTo>
                  <a:pt x="22860" y="0"/>
                </a:lnTo>
                <a:close/>
              </a:path>
            </a:pathLst>
          </a:custGeom>
          <a:solidFill>
            <a:srgbClr val="BF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08794" y="3788917"/>
            <a:ext cx="45720" cy="54610"/>
          </a:xfrm>
          <a:custGeom>
            <a:avLst/>
            <a:gdLst/>
            <a:ahLst/>
            <a:cxnLst/>
            <a:rect l="l" t="t" r="r" b="b"/>
            <a:pathLst>
              <a:path w="45720" h="54610">
                <a:moveTo>
                  <a:pt x="22860" y="0"/>
                </a:moveTo>
                <a:lnTo>
                  <a:pt x="13983" y="2119"/>
                </a:lnTo>
                <a:lnTo>
                  <a:pt x="6715" y="7905"/>
                </a:lnTo>
                <a:lnTo>
                  <a:pt x="1803" y="16502"/>
                </a:lnTo>
                <a:lnTo>
                  <a:pt x="0" y="27050"/>
                </a:lnTo>
                <a:lnTo>
                  <a:pt x="1803" y="37599"/>
                </a:lnTo>
                <a:lnTo>
                  <a:pt x="6715" y="46196"/>
                </a:lnTo>
                <a:lnTo>
                  <a:pt x="13983" y="51982"/>
                </a:lnTo>
                <a:lnTo>
                  <a:pt x="22860" y="54101"/>
                </a:lnTo>
                <a:lnTo>
                  <a:pt x="31736" y="51982"/>
                </a:lnTo>
                <a:lnTo>
                  <a:pt x="39004" y="46196"/>
                </a:lnTo>
                <a:lnTo>
                  <a:pt x="43916" y="37599"/>
                </a:lnTo>
                <a:lnTo>
                  <a:pt x="45720" y="27050"/>
                </a:lnTo>
                <a:lnTo>
                  <a:pt x="43916" y="16502"/>
                </a:lnTo>
                <a:lnTo>
                  <a:pt x="39004" y="7905"/>
                </a:lnTo>
                <a:lnTo>
                  <a:pt x="31736" y="2119"/>
                </a:lnTo>
                <a:lnTo>
                  <a:pt x="22860" y="0"/>
                </a:lnTo>
                <a:close/>
              </a:path>
            </a:pathLst>
          </a:custGeom>
          <a:solidFill>
            <a:srgbClr val="BF25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99204" y="2995929"/>
            <a:ext cx="273046" cy="253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88944" y="3688079"/>
            <a:ext cx="273044" cy="253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75836" y="3843778"/>
            <a:ext cx="273050" cy="25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677529" y="3573395"/>
            <a:ext cx="273050" cy="253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54515" y="3813047"/>
            <a:ext cx="273037" cy="253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89409" y="559724"/>
            <a:ext cx="7340600" cy="1125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开放之区</a:t>
            </a: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>
                <a:solidFill>
                  <a:srgbClr val="282828"/>
                </a:solidFill>
              </a:rPr>
              <a:t>以</a:t>
            </a:r>
            <a:r>
              <a:rPr dirty="0"/>
              <a:t>六个奥克塔尼大区之家</a:t>
            </a:r>
            <a:r>
              <a:rPr dirty="0">
                <a:solidFill>
                  <a:srgbClr val="282828"/>
                </a:solidFill>
              </a:rPr>
              <a:t>，链动全球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5558478" y="2476884"/>
            <a:ext cx="140398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">
              <a:lnSpc>
                <a:spcPts val="138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BRUXELLES</a:t>
            </a:r>
            <a:r>
              <a:rPr sz="1100" b="1" spc="45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C2E30"/>
                </a:solidFill>
                <a:latin typeface="HarmonyOS Sans SC"/>
                <a:cs typeface="HarmonyOS Sans SC"/>
              </a:rPr>
              <a:t>布鲁塞尔</a:t>
            </a:r>
            <a:endParaRPr sz="1200">
              <a:latin typeface="HarmonyOS Sans SC"/>
              <a:cs typeface="HarmonyOS Sans SC"/>
            </a:endParaRPr>
          </a:p>
          <a:p>
            <a:pPr marL="12700">
              <a:lnSpc>
                <a:spcPts val="1380"/>
              </a:lnSpc>
            </a:pPr>
            <a:r>
              <a:rPr sz="1100" b="1" dirty="0">
                <a:latin typeface="Calibri"/>
                <a:cs typeface="Calibri"/>
              </a:rPr>
              <a:t>HAMBOURG</a:t>
            </a:r>
            <a:r>
              <a:rPr sz="1100" b="1" spc="45" dirty="0">
                <a:latin typeface="Calibri"/>
                <a:cs typeface="Calibri"/>
              </a:rPr>
              <a:t> </a:t>
            </a:r>
            <a:r>
              <a:rPr sz="1800" b="1" baseline="-11574" dirty="0">
                <a:solidFill>
                  <a:srgbClr val="2C2E30"/>
                </a:solidFill>
                <a:latin typeface="HarmonyOS Sans SC"/>
                <a:cs typeface="HarmonyOS Sans SC"/>
              </a:rPr>
              <a:t>汉堡</a:t>
            </a:r>
            <a:endParaRPr sz="1800" baseline="-11574">
              <a:latin typeface="HarmonyOS Sans SC"/>
              <a:cs typeface="HarmonyOS Sans S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286125" y="4005954"/>
            <a:ext cx="1014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NEW-YORK</a:t>
            </a:r>
            <a:r>
              <a:rPr sz="1100" b="1" spc="-55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C2E30"/>
                </a:solidFill>
                <a:latin typeface="HarmonyOS Sans SC"/>
                <a:cs typeface="HarmonyOS Sans SC"/>
              </a:rPr>
              <a:t>纽约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07607" y="4136713"/>
            <a:ext cx="1593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CASABLANCA</a:t>
            </a:r>
            <a:r>
              <a:rPr sz="1100" b="1" spc="-140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C2E30"/>
                </a:solidFill>
                <a:latin typeface="HarmonyOS Sans SC"/>
                <a:cs typeface="HarmonyOS Sans SC"/>
              </a:rPr>
              <a:t>卡萨布兰卡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374252" y="4136713"/>
            <a:ext cx="7734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spc="-5" dirty="0">
                <a:latin typeface="Calibri"/>
                <a:cs typeface="Calibri"/>
              </a:rPr>
              <a:t>TOKYO</a:t>
            </a:r>
            <a:r>
              <a:rPr sz="1100" b="1" spc="-35" dirty="0">
                <a:latin typeface="Calibri"/>
                <a:cs typeface="Calibri"/>
              </a:rPr>
              <a:t> </a:t>
            </a:r>
            <a:r>
              <a:rPr sz="1200" b="1" dirty="0">
                <a:solidFill>
                  <a:srgbClr val="2C2E30"/>
                </a:solidFill>
                <a:latin typeface="HarmonyOS Sans SC"/>
                <a:cs typeface="HarmonyOS Sans SC"/>
              </a:rPr>
              <a:t>东京</a:t>
            </a:r>
            <a:endParaRPr sz="1200">
              <a:latin typeface="HarmonyOS Sans SC"/>
              <a:cs typeface="HarmonyOS Sans S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484492" y="3335275"/>
            <a:ext cx="10020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dirty="0">
                <a:latin typeface="Calibri"/>
                <a:cs typeface="Calibri"/>
              </a:rPr>
              <a:t>SHANGHAI</a:t>
            </a:r>
            <a:r>
              <a:rPr sz="1100" b="1" spc="-15" dirty="0">
                <a:latin typeface="Calibri"/>
                <a:cs typeface="Calibri"/>
              </a:rPr>
              <a:t> </a:t>
            </a:r>
            <a:r>
              <a:rPr sz="1800" b="1" baseline="-6944" dirty="0">
                <a:solidFill>
                  <a:srgbClr val="2C2E30"/>
                </a:solidFill>
                <a:latin typeface="HarmonyOS Sans SC"/>
                <a:cs typeface="HarmonyOS Sans SC"/>
              </a:rPr>
              <a:t>上海</a:t>
            </a:r>
            <a:endParaRPr sz="1800" baseline="-6944">
              <a:latin typeface="HarmonyOS Sans SC"/>
              <a:cs typeface="HarmonyOS Sans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38588" y="3712654"/>
            <a:ext cx="1802383" cy="2084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23379" y="2679052"/>
            <a:ext cx="2547873" cy="29298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2229" y="2101595"/>
            <a:ext cx="2564892" cy="34076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59914" y="3739337"/>
            <a:ext cx="2403220" cy="29084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3225" y="1693164"/>
            <a:ext cx="3918712" cy="19554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29301" y="3428949"/>
            <a:ext cx="2143633" cy="32188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10551" y="343027"/>
            <a:ext cx="2734945" cy="22178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743" y="703072"/>
            <a:ext cx="12024474" cy="469746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09848" y="482035"/>
            <a:ext cx="2881630" cy="1086485"/>
          </a:xfrm>
          <a:prstGeom prst="rect">
            <a:avLst/>
          </a:prstGeom>
        </p:spPr>
        <p:txBody>
          <a:bodyPr vert="horz" wrap="square" lIns="0" tIns="901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dirty="0"/>
              <a:t>奥克塔尼大区</a:t>
            </a: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2500" b="1" spc="-5" dirty="0">
                <a:solidFill>
                  <a:srgbClr val="282828"/>
                </a:solidFill>
                <a:latin typeface="HarmonyOS Sans SC"/>
                <a:cs typeface="HarmonyOS Sans SC"/>
              </a:rPr>
              <a:t>服务至上，乐享生活</a:t>
            </a:r>
            <a:endParaRPr sz="2500">
              <a:latin typeface="HarmonyOS Sans SC"/>
              <a:cs typeface="HarmonyOS Sans S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08249" y="2642857"/>
            <a:ext cx="755650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b="1" spc="20" dirty="0">
                <a:solidFill>
                  <a:srgbClr val="282828"/>
                </a:solidFill>
                <a:latin typeface="HarmonyOS Sans SC"/>
                <a:cs typeface="HarmonyOS Sans SC"/>
              </a:rPr>
              <a:t>真实</a:t>
            </a:r>
            <a:endParaRPr sz="2850">
              <a:latin typeface="HarmonyOS Sans SC"/>
              <a:cs typeface="HarmonyOS Sans S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26632" y="3882131"/>
            <a:ext cx="755650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b="1" spc="20" dirty="0">
                <a:solidFill>
                  <a:srgbClr val="282828"/>
                </a:solidFill>
                <a:latin typeface="HarmonyOS Sans SC"/>
                <a:cs typeface="HarmonyOS Sans SC"/>
              </a:rPr>
              <a:t>热情</a:t>
            </a:r>
            <a:endParaRPr sz="2850">
              <a:latin typeface="HarmonyOS Sans SC"/>
              <a:cs typeface="HarmonyOS Sans SC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16185" y="6242081"/>
            <a:ext cx="1485265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b="1" spc="20" dirty="0">
                <a:solidFill>
                  <a:srgbClr val="282828"/>
                </a:solidFill>
                <a:latin typeface="HarmonyOS Sans SC"/>
                <a:cs typeface="HarmonyOS Sans SC"/>
              </a:rPr>
              <a:t>关怀他人</a:t>
            </a:r>
            <a:endParaRPr sz="2850">
              <a:latin typeface="HarmonyOS Sans SC"/>
              <a:cs typeface="HarmonyOS Sans SC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32879" y="3293877"/>
            <a:ext cx="1485265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b="1" spc="20" dirty="0">
                <a:solidFill>
                  <a:srgbClr val="282828"/>
                </a:solidFill>
                <a:latin typeface="HarmonyOS Sans SC"/>
                <a:cs typeface="HarmonyOS Sans SC"/>
              </a:rPr>
              <a:t>相伴同行</a:t>
            </a:r>
            <a:endParaRPr sz="2850">
              <a:latin typeface="HarmonyOS Sans SC"/>
              <a:cs typeface="HarmonyOS Sans S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139894" y="2423539"/>
            <a:ext cx="755650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b="1" spc="20" dirty="0">
                <a:solidFill>
                  <a:srgbClr val="282828"/>
                </a:solidFill>
                <a:latin typeface="HarmonyOS Sans SC"/>
                <a:cs typeface="HarmonyOS Sans SC"/>
              </a:rPr>
              <a:t>探索</a:t>
            </a:r>
            <a:endParaRPr sz="2850">
              <a:latin typeface="HarmonyOS Sans SC"/>
              <a:cs typeface="HarmonyOS Sans S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184</Words>
  <Application>Microsoft Office PowerPoint</Application>
  <PresentationFormat>Grand écran</PresentationFormat>
  <Paragraphs>127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2" baseType="lpstr">
      <vt:lpstr>Calibri</vt:lpstr>
      <vt:lpstr>HarmonyOS Sans SC</vt:lpstr>
      <vt:lpstr>HarmonyOS Sans SC Black</vt:lpstr>
      <vt:lpstr>标小智无界黑</vt:lpstr>
      <vt:lpstr>阿里巴巴普惠体 2.0 55 Regular</vt:lpstr>
      <vt:lpstr>阿里巴巴普惠体 2.0 95 ExtraBold</vt:lpstr>
      <vt:lpstr>Office Theme</vt:lpstr>
      <vt:lpstr>Présentation PowerPoint</vt:lpstr>
      <vt:lpstr>奥克塔尼大区， 纵横变革之力，共筑责任未来</vt:lpstr>
      <vt:lpstr>奥克塔尼大区</vt:lpstr>
      <vt:lpstr>开放之区 以六个奥克塔尼大区之家，链动全球</vt:lpstr>
      <vt:lpstr>奥克塔尼大区 服务至上，乐享生活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红酒-5.6-1</dc:title>
  <dc:creator>cbourdier@hotelrepublique.com</dc:creator>
  <cp:lastModifiedBy>MALLIE France</cp:lastModifiedBy>
  <cp:revision>2</cp:revision>
  <dcterms:created xsi:type="dcterms:W3CDTF">2025-05-21T08:35:31Z</dcterms:created>
  <dcterms:modified xsi:type="dcterms:W3CDTF">2025-06-24T06:44:57Z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2025-05-21T00:00:00Z</vt:filetime>
  </property>
  <property fmtid="{D5CDD505-2E9C-101B-9397-08002B2CF9AE}" pid="3" name="Creator">
    <vt:lpwstr>Adobe Illustrator 28.3 (Windows)</vt:lpwstr>
  </property>
  <property fmtid="{D5CDD505-2E9C-101B-9397-08002B2CF9AE}" pid="4" name="LastSaved">
    <vt:filetime>2025-05-21T00:00:00Z</vt:filetime>
  </property>
</Properties>
</file>