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2"/>
  </p:normalViewPr>
  <p:slideViewPr>
    <p:cSldViewPr snapToGrid="0">
      <p:cViewPr varScale="1">
        <p:scale>
          <a:sx n="100" d="100"/>
          <a:sy n="100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1D726E-7216-003D-AFCE-16153C65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27FB03-88C1-1FD2-C91D-AE45613B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02577-6615-BBD8-2405-A9AC461B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D8000C-A7FB-4559-94E0-2978003E6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21" y="-24603"/>
            <a:ext cx="9463579" cy="68826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3" y="2899842"/>
            <a:ext cx="78827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solidFill>
                  <a:srgbClr val="BF252E"/>
                </a:solidFill>
                <a:latin typeface="Gotham Black" panose="02000604040000020004" pitchFamily="2" charset="0"/>
              </a:rPr>
              <a:t>6 </a:t>
            </a:r>
            <a:r>
              <a:rPr lang="es-ES" b="1">
                <a:solidFill>
                  <a:srgbClr val="BF252E"/>
                </a:solidFill>
                <a:latin typeface="Gotham Black" panose="02000604040000020004" pitchFamily="2" charset="0"/>
              </a:rPr>
              <a:t>millones </a:t>
            </a:r>
          </a:p>
          <a:p>
            <a:r>
              <a:rPr lang="es-ES" b="1">
                <a:solidFill>
                  <a:srgbClr val="BF252E"/>
                </a:solidFill>
                <a:latin typeface="Gotham Black" panose="02000604040000020004" pitchFamily="2" charset="0"/>
              </a:rPr>
              <a:t>de habitantes</a:t>
            </a: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es-ES" sz="2800" b="1">
                <a:solidFill>
                  <a:srgbClr val="BF252E"/>
                </a:solidFill>
                <a:latin typeface="Gotham Black" panose="02000604040000020004" pitchFamily="2" charset="0"/>
              </a:rPr>
              <a:t>+50 000</a:t>
            </a:r>
          </a:p>
          <a:p>
            <a:r>
              <a:rPr lang="es-ES" b="1">
                <a:solidFill>
                  <a:srgbClr val="BF252E"/>
                </a:solidFill>
                <a:latin typeface="Gotham Black" panose="02000604040000020004" pitchFamily="2" charset="0"/>
              </a:rPr>
              <a:t>nuevos</a:t>
            </a:r>
          </a:p>
          <a:p>
            <a:r>
              <a:rPr lang="es-ES" b="1">
                <a:solidFill>
                  <a:srgbClr val="BF252E"/>
                </a:solidFill>
                <a:latin typeface="Gotham Black" panose="02000604040000020004" pitchFamily="2" charset="0"/>
              </a:rPr>
              <a:t>habitantes al año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latin typeface="Gotham Black" panose="02000604040000020004" pitchFamily="2" charset="0"/>
              </a:rPr>
              <a:t>Al sur de Francia </a:t>
            </a:r>
          </a:p>
          <a:p>
            <a:r>
              <a:rPr lang="es-ES" sz="3200" b="1">
                <a:solidFill>
                  <a:srgbClr val="BF252E"/>
                </a:solidFill>
                <a:latin typeface="Gotham Ultra" panose="02000604040000020004" pitchFamily="2" charset="0"/>
              </a:rPr>
              <a:t>OCCITANIA, </a:t>
            </a:r>
          </a:p>
          <a:p>
            <a:r>
              <a:rPr lang="es-ES" sz="2800" b="1">
                <a:latin typeface="Gotham Black" panose="02000604040000020004" pitchFamily="2" charset="0"/>
              </a:rPr>
              <a:t>una de las regiones </a:t>
            </a:r>
          </a:p>
          <a:p>
            <a:r>
              <a:rPr lang="es-ES" sz="2800" b="1">
                <a:latin typeface="Gotham Black" panose="02000604040000020004" pitchFamily="2" charset="0"/>
              </a:rPr>
              <a:t>más atractivas </a:t>
            </a:r>
          </a:p>
          <a:p>
            <a:r>
              <a:rPr lang="es-ES" sz="2800" b="1">
                <a:latin typeface="Gotham Black" panose="02000604040000020004" pitchFamily="2" charset="0"/>
              </a:rPr>
              <a:t>de Europa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7847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latin typeface="Gotham Black" panose="02000604040000020004" pitchFamily="2" charset="0"/>
              </a:rPr>
              <a:t>Toulouse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7" y="5405185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2759517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latin typeface="Gotham Black" panose="02000604040000020004" pitchFamily="2" charset="0"/>
              </a:rPr>
              <a:t>Montpellier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Fráncfort </a:t>
            </a:r>
            <a:r>
              <a:rPr lang="es-ES" sz="1000">
                <a:solidFill>
                  <a:srgbClr val="BF252E"/>
                </a:solidFill>
                <a:latin typeface="Gotham Light" panose="02000604040000020004" pitchFamily="2" charset="0"/>
              </a:rPr>
              <a:t>1:45 h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45179" y="575096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Londres </a:t>
            </a:r>
            <a:r>
              <a:rPr lang="es-ES" sz="1000">
                <a:solidFill>
                  <a:srgbClr val="BF252E"/>
                </a:solidFill>
                <a:latin typeface="Gotham Light" panose="02000604040000020004" pitchFamily="2" charset="0"/>
              </a:rPr>
              <a:t>1:55 h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Ámsterdam </a:t>
            </a:r>
            <a:r>
              <a:rPr lang="es-ES" sz="1000">
                <a:solidFill>
                  <a:srgbClr val="BF252E"/>
                </a:solidFill>
                <a:latin typeface="Gotham Light" panose="02000604040000020004" pitchFamily="2" charset="0"/>
              </a:rPr>
              <a:t>1:55 h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Burdeos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2</a:t>
            </a:r>
            <a:r>
              <a:rPr lang="es-ES" sz="1000">
                <a:solidFill>
                  <a:srgbClr val="BF252E"/>
                </a:solidFill>
                <a:latin typeface="Gotham Light" panose="02000604040000020004" pitchFamily="2" charset="0"/>
              </a:rPr>
              <a:t>:10 h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París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4:15 h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743169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2675708" y="5764018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Marsella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1:35 h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678" y="5606150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2643824" y="5540444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Argel </a:t>
            </a:r>
            <a:r>
              <a:rPr lang="es-ES" sz="1000">
                <a:solidFill>
                  <a:srgbClr val="BF252E"/>
                </a:solidFill>
                <a:latin typeface="Gotham Light" panose="02000604040000020004" pitchFamily="2" charset="0"/>
              </a:rPr>
              <a:t>1:15 h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944893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2675708" y="5965742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Lyon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1:40 h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169275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2661546" y="619012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París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3:15 h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380196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2661546" y="6401045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Barcelona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3:20 h</a:t>
            </a: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solidFill>
                  <a:srgbClr val="BF252E"/>
                </a:solidFill>
                <a:latin typeface="Gotham Ultra" panose="02000604040000020004" pitchFamily="2" charset="0"/>
              </a:rPr>
              <a:t>OCCITANIA, </a:t>
            </a:r>
          </a:p>
          <a:p>
            <a:r>
              <a:rPr lang="es-ES" sz="2800" b="1">
                <a:latin typeface="Gotham Black" panose="02000604040000020004" pitchFamily="2" charset="0"/>
              </a:rPr>
              <a:t>en el cruce de caminos para la transición</a:t>
            </a:r>
          </a:p>
          <a:p>
            <a:r>
              <a:rPr lang="es-ES" sz="2800" b="1">
                <a:latin typeface="Gotham Black" panose="02000604040000020004" pitchFamily="2" charset="0"/>
              </a:rPr>
              <a:t>hacia un mundo responsable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Gotham Black" panose="02000604040000020004" pitchFamily="2" charset="0"/>
              </a:rPr>
              <a:t>INGENIOSA</a:t>
            </a:r>
          </a:p>
          <a:p>
            <a:r>
              <a:rPr lang="es-ES" sz="1600" b="1">
                <a:solidFill>
                  <a:srgbClr val="BF252E"/>
                </a:solidFill>
                <a:latin typeface="Gotham Black" panose="02000604040000020004" pitchFamily="2" charset="0"/>
              </a:rPr>
              <a:t>rebosante de talento </a:t>
            </a:r>
          </a:p>
          <a:p>
            <a:r>
              <a:rPr lang="es-ES" sz="1600" b="1">
                <a:solidFill>
                  <a:srgbClr val="BF252E"/>
                </a:solidFill>
                <a:latin typeface="Gotham Black" panose="02000604040000020004" pitchFamily="2" charset="0"/>
              </a:rPr>
              <a:t>y saber hacer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Gotham Black" panose="02000604040000020004" pitchFamily="2" charset="0"/>
              </a:rPr>
              <a:t>HOSPITALARIA </a:t>
            </a:r>
          </a:p>
          <a:p>
            <a:r>
              <a:rPr lang="es-ES" b="1">
                <a:latin typeface="Gotham Black" panose="02000604040000020004" pitchFamily="2" charset="0"/>
              </a:rPr>
              <a:t>Y SOLIDARIA</a:t>
            </a:r>
          </a:p>
          <a:p>
            <a:r>
              <a:rPr lang="es-ES" sz="1600" b="1">
                <a:solidFill>
                  <a:srgbClr val="BF252E"/>
                </a:solidFill>
                <a:latin typeface="Gotham Black" panose="02000604040000020004" pitchFamily="2" charset="0"/>
              </a:rPr>
              <a:t>no deja a nadie atrás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707820" y="4981904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Gotham Black" panose="02000604040000020004" pitchFamily="2" charset="0"/>
              </a:rPr>
              <a:t>COMPROMETIDA</a:t>
            </a:r>
          </a:p>
          <a:p>
            <a:r>
              <a:rPr lang="es-ES" sz="1600" b="1">
                <a:solidFill>
                  <a:srgbClr val="BF252E"/>
                </a:solidFill>
                <a:latin typeface="Gotham Black" panose="02000604040000020004" pitchFamily="2" charset="0"/>
              </a:rPr>
              <a:t>respetuosa con los recursos </a:t>
            </a:r>
          </a:p>
          <a:p>
            <a:r>
              <a:rPr lang="es-ES" sz="1600" b="1">
                <a:solidFill>
                  <a:srgbClr val="BF252E"/>
                </a:solidFill>
                <a:latin typeface="Gotham Black" panose="02000604040000020004" pitchFamily="2" charset="0"/>
              </a:rPr>
              <a:t>del planeta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otham Black" panose="02000604040000020004" pitchFamily="2" charset="0"/>
              </a:rPr>
              <a:t>VISIONARIA</a:t>
            </a:r>
          </a:p>
          <a:p>
            <a:r>
              <a:rPr lang="es-ES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innovadora, </a:t>
            </a:r>
            <a:br>
              <a:rPr lang="es-ES" sz="1600" b="1" dirty="0">
                <a:solidFill>
                  <a:srgbClr val="BF252E"/>
                </a:solidFill>
                <a:latin typeface="Gotham Black" panose="02000604040000020004" pitchFamily="2" charset="0"/>
              </a:rPr>
            </a:br>
            <a:r>
              <a:rPr lang="es-ES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el futuro ya está aquí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latin typeface="Gotham Black" panose="02000604040000020004"/>
              </a:rPr>
              <a:t>TOULOUSE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latin typeface="Gotham Black" panose="02000604040000020004"/>
              </a:rPr>
              <a:t>MONTPELLIER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Gotham Black" panose="02000604040000020004" pitchFamily="2" charset="0"/>
              </a:rPr>
              <a:t>Los sectores de excelencia</a:t>
            </a:r>
          </a:p>
          <a:p>
            <a:r>
              <a:rPr lang="es-ES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EN OCCITANIA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Gotham Black" panose="02000604040000020004" pitchFamily="2" charset="0"/>
                </a:rPr>
                <a:t>AERONÁUTICA</a:t>
              </a:r>
            </a:p>
            <a:p>
              <a:r>
                <a:rPr lang="es-ES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Líder mundial en aeronáutica civil, la llegada del avión ecológico es inminente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>
                  <a:latin typeface="Gotham Black" panose="02000604040000020004" pitchFamily="2" charset="0"/>
                </a:rPr>
                <a:t>INDUSTRIA AEROESPACIAL</a:t>
              </a:r>
            </a:p>
            <a:p>
              <a:r>
                <a:rPr lang="es-ES" sz="1200" b="1">
                  <a:solidFill>
                    <a:srgbClr val="BF252E"/>
                  </a:solidFill>
                  <a:latin typeface="Gotham Black" panose="02000604040000020004" pitchFamily="2" charset="0"/>
                </a:rPr>
                <a:t>Cuna de la Europa espacial, </a:t>
              </a:r>
            </a:p>
            <a:p>
              <a:r>
                <a:rPr lang="es-ES" sz="1200" b="1">
                  <a:solidFill>
                    <a:srgbClr val="BF252E"/>
                  </a:solidFill>
                  <a:latin typeface="Gotham Black" panose="02000604040000020004" pitchFamily="2" charset="0"/>
                </a:rPr>
                <a:t>Occitania siempre está</a:t>
              </a:r>
            </a:p>
            <a:p>
              <a:r>
                <a:rPr lang="es-ES" sz="1200" b="1">
                  <a:solidFill>
                    <a:srgbClr val="BF252E"/>
                  </a:solidFill>
                  <a:latin typeface="Gotham Black" panose="02000604040000020004" pitchFamily="2" charset="0"/>
                </a:rPr>
                <a:t>un paso por delante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>
                  <a:latin typeface="Gotham Black" panose="02000604040000020004" pitchFamily="2" charset="0"/>
                </a:rPr>
                <a:t>ENERGÍA RENOVABLES </a:t>
              </a:r>
            </a:p>
            <a:p>
              <a:r>
                <a:rPr lang="es-ES" sz="1200" b="1">
                  <a:solidFill>
                    <a:srgbClr val="BF252E"/>
                  </a:solidFill>
                  <a:latin typeface="Gotham Black" panose="02000604040000020004" pitchFamily="2" charset="0"/>
                </a:rPr>
                <a:t>Objetivo de ser la primera región europea </a:t>
              </a:r>
            </a:p>
            <a:p>
              <a:r>
                <a:rPr lang="es-ES" sz="1200" b="1">
                  <a:solidFill>
                    <a:srgbClr val="BF252E"/>
                  </a:solidFill>
                  <a:latin typeface="Gotham Black" panose="02000604040000020004" pitchFamily="2" charset="0"/>
                </a:rPr>
                <a:t>en energía positiva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SECTOR DIGITAL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Al servicio del progreso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07526" y="2954372"/>
            <a:ext cx="2832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INDUSTRIA </a:t>
            </a:r>
          </a:p>
          <a:p>
            <a:r>
              <a:rPr lang="es-ES" sz="1600" b="1">
                <a:latin typeface="Gotham Black" panose="02000604040000020004" pitchFamily="2" charset="0"/>
              </a:rPr>
              <a:t>CULTURAL Y CREATIVA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Nuevos imaginarios cobran vida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MOVILIDAD </a:t>
            </a:r>
          </a:p>
          <a:p>
            <a:r>
              <a:rPr lang="es-ES" sz="1600" b="1">
                <a:latin typeface="Gotham Black" panose="02000604040000020004" pitchFamily="2" charset="0"/>
              </a:rPr>
              <a:t>INTELIGENTE Y SOSTENIBLE 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Innovación y descarbonización del transporte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AGRICULTURA Y AGROALIMENTACIÓN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Apuesta por la calidad y la innovación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TURISMO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Compromiso con un turismo sostenible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61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MAR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Viento a favor de la economía azul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SALUD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Renovación de nuestra soberanía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3615"/>
            <a:ext cx="783384" cy="7903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9288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ENSEÑANZA SUPERIOR E INVESTIGACIÓN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Formación de nuevos talentos y preparación para el futuro</a:t>
            </a: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9617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UNA REGIÓN</a:t>
            </a:r>
          </a:p>
          <a:p>
            <a:r>
              <a:rPr lang="es-ES" sz="3200" b="1" dirty="0">
                <a:latin typeface="Gotham Ultra" panose="02000604040000020004" pitchFamily="2" charset="0"/>
              </a:rPr>
              <a:t>abierta al mundo con sus </a:t>
            </a:r>
            <a:r>
              <a:rPr lang="es-ES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6 </a:t>
            </a:r>
            <a:r>
              <a:rPr lang="es-ES" sz="3200" b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Maisons</a:t>
            </a:r>
            <a:r>
              <a:rPr lang="es-ES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 de </a:t>
            </a:r>
            <a:r>
              <a:rPr lang="es-ES" sz="3200" b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l’Occitanie</a:t>
            </a:r>
            <a:endParaRPr lang="es-ES" sz="3200" b="1" dirty="0">
              <a:solidFill>
                <a:srgbClr val="BF252E"/>
              </a:solidFill>
              <a:latin typeface="Gotham Ultra" panose="02000604040000020004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90686" y="2521429"/>
            <a:ext cx="309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Gotham Black" panose="02000604040000020004" pitchFamily="2" charset="0"/>
              </a:rPr>
              <a:t>BRUSELAS</a:t>
            </a:r>
          </a:p>
          <a:p>
            <a:pPr algn="ctr"/>
            <a:r>
              <a:rPr lang="es-ES" sz="1100" b="1" dirty="0">
                <a:latin typeface="Gotham Black" panose="02000604040000020004" pitchFamily="2" charset="0"/>
              </a:rPr>
              <a:t>HAMBURGO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latin typeface="Gotham Black" panose="02000604040000020004" pitchFamily="2" charset="0"/>
              </a:rPr>
              <a:t>NUEVA YORK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latin typeface="Gotham Black" panose="02000604040000020004" pitchFamily="2" charset="0"/>
              </a:rPr>
              <a:t>CASABLANCA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latin typeface="Gotham Black" panose="02000604040000020004" pitchFamily="2" charset="0"/>
              </a:rPr>
              <a:t>SHANGHÁI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latin typeface="Gotham Black" panose="02000604040000020004" pitchFamily="2" charset="0"/>
              </a:rPr>
              <a:t>TOKIO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121A1E-9998-6520-6EDD-3AE350ED113E}"/>
              </a:ext>
            </a:extLst>
          </p:cNvPr>
          <p:cNvSpPr txBox="1"/>
          <p:nvPr/>
        </p:nvSpPr>
        <p:spPr>
          <a:xfrm>
            <a:off x="310054" y="341586"/>
            <a:ext cx="7882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solidFill>
                  <a:srgbClr val="BF252E"/>
                </a:solidFill>
                <a:latin typeface="Gotham Ultra" panose="02000604040000020004" pitchFamily="2" charset="0"/>
              </a:rPr>
              <a:t>OCCITANIA</a:t>
            </a:r>
          </a:p>
          <a:p>
            <a:r>
              <a:rPr lang="es-ES" sz="2400" b="1">
                <a:latin typeface="Gotham Ultra" panose="02000604040000020004" pitchFamily="2" charset="0"/>
              </a:rPr>
              <a:t>Aunamos la calidad de los servicios</a:t>
            </a:r>
          </a:p>
          <a:p>
            <a:r>
              <a:rPr lang="es-ES" sz="2400" b="1">
                <a:latin typeface="Gotham Ultra" panose="02000604040000020004" pitchFamily="2" charset="0"/>
              </a:rPr>
              <a:t>y la calidad de vida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94A69C-4DAA-092A-01FC-E8328280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1" y="320342"/>
            <a:ext cx="11622505" cy="65376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4A8C2B8-93C9-39A5-02B6-3F08D9D2484A}"/>
              </a:ext>
            </a:extLst>
          </p:cNvPr>
          <p:cNvSpPr txBox="1"/>
          <p:nvPr/>
        </p:nvSpPr>
        <p:spPr>
          <a:xfrm>
            <a:off x="1220919" y="2443950"/>
            <a:ext cx="368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latin typeface="Gotham Ultra" panose="02000604040000020004" pitchFamily="2" charset="0"/>
              </a:rPr>
              <a:t>AUTENTICIDAD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C75817-8114-0EF6-F0F5-1BCBE368A060}"/>
              </a:ext>
            </a:extLst>
          </p:cNvPr>
          <p:cNvSpPr txBox="1"/>
          <p:nvPr/>
        </p:nvSpPr>
        <p:spPr>
          <a:xfrm>
            <a:off x="3241040" y="5857131"/>
            <a:ext cx="374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Gotham Ultra" panose="02000604040000020004" pitchFamily="2" charset="0"/>
              </a:rPr>
              <a:t>HOSPITALIDAD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18CB59-B9B4-7BB4-F690-11148E6A1068}"/>
              </a:ext>
            </a:extLst>
          </p:cNvPr>
          <p:cNvSpPr txBox="1"/>
          <p:nvPr/>
        </p:nvSpPr>
        <p:spPr>
          <a:xfrm>
            <a:off x="7380849" y="5657076"/>
            <a:ext cx="514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latin typeface="Gotham Ultra" panose="02000604040000020004" pitchFamily="2" charset="0"/>
              </a:rPr>
              <a:t>CUIDADO DE LOS DEMÁS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231BA0-0897-8F41-3564-BBCC7D4F9586}"/>
              </a:ext>
            </a:extLst>
          </p:cNvPr>
          <p:cNvSpPr txBox="1"/>
          <p:nvPr/>
        </p:nvSpPr>
        <p:spPr>
          <a:xfrm>
            <a:off x="9700913" y="2697538"/>
            <a:ext cx="260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>
                <a:latin typeface="Gotham Ultra" panose="02000604040000020004" pitchFamily="2" charset="0"/>
              </a:rPr>
              <a:t>CONVIVENCIA</a:t>
            </a:r>
          </a:p>
          <a:p>
            <a:endParaRPr lang="es-ES" sz="2400" b="1">
              <a:latin typeface="Gotham Ultra" panose="02000604040000020004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07F500-BB71-25D1-5584-11D4743B09BE}"/>
              </a:ext>
            </a:extLst>
          </p:cNvPr>
          <p:cNvSpPr txBox="1"/>
          <p:nvPr/>
        </p:nvSpPr>
        <p:spPr>
          <a:xfrm>
            <a:off x="6331538" y="1762100"/>
            <a:ext cx="4419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Gotham Ultra" panose="02000604040000020004" pitchFamily="2" charset="0"/>
              </a:rPr>
              <a:t>DESCUBRIMIENTO</a:t>
            </a:r>
          </a:p>
        </p:txBody>
      </p:sp>
    </p:spTree>
    <p:extLst>
      <p:ext uri="{BB962C8B-B14F-4D97-AF65-F5344CB8AC3E}">
        <p14:creationId xmlns:p14="http://schemas.microsoft.com/office/powerpoint/2010/main" val="1372519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257</Words>
  <Application>Microsoft Office PowerPoint</Application>
  <PresentationFormat>Grand écran</PresentationFormat>
  <Paragraphs>87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cbourdier@hotelrepublique.com</dc:creator>
  <cp:lastModifiedBy>MALLIE France</cp:lastModifiedBy>
  <cp:revision>13</cp:revision>
  <dcterms:created xsi:type="dcterms:W3CDTF">2024-09-10T13:27:01Z</dcterms:created>
  <dcterms:modified xsi:type="dcterms:W3CDTF">2025-06-24T06:44:18Z</dcterms:modified>
</cp:coreProperties>
</file>