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0" autoAdjust="0"/>
    <p:restoredTop sz="94692"/>
  </p:normalViewPr>
  <p:slideViewPr>
    <p:cSldViewPr snapToGrid="0">
      <p:cViewPr varScale="1">
        <p:scale>
          <a:sx n="61" d="100"/>
          <a:sy n="61" d="100"/>
        </p:scale>
        <p:origin x="9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AF7BF7E-617F-4C72-B9A3-DCE2C6943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23/03/2026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0704A1-181A-4377-85EA-B60A871B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85" y="0"/>
            <a:ext cx="8814715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F252E"/>
                </a:solidFill>
                <a:latin typeface="Gotham Black" panose="02000604040000020004" pitchFamily="2" charset="0"/>
              </a:rPr>
              <a:t>6 million </a:t>
            </a:r>
          </a:p>
          <a:p>
            <a:r>
              <a:rPr lang="en-GB" b="1" dirty="0">
                <a:solidFill>
                  <a:srgbClr val="BF252E"/>
                </a:solidFill>
                <a:latin typeface="Gotham Black" panose="02000604040000020004" pitchFamily="2" charset="0"/>
              </a:rPr>
              <a:t>inhabitants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en-GB" sz="2800" b="1" dirty="0">
                <a:solidFill>
                  <a:srgbClr val="BF252E"/>
                </a:solidFill>
                <a:latin typeface="Gotham Black" panose="02000604040000020004" pitchFamily="2" charset="0"/>
              </a:rPr>
              <a:t>+ 45 000</a:t>
            </a:r>
          </a:p>
          <a:p>
            <a:r>
              <a:rPr lang="en-GB" b="1" dirty="0">
                <a:solidFill>
                  <a:srgbClr val="BF252E"/>
                </a:solidFill>
                <a:latin typeface="Gotham Black" panose="02000604040000020004" pitchFamily="2" charset="0"/>
              </a:rPr>
              <a:t>new</a:t>
            </a:r>
          </a:p>
          <a:p>
            <a:r>
              <a:rPr lang="en-GB" b="1" dirty="0">
                <a:solidFill>
                  <a:srgbClr val="BF252E"/>
                </a:solidFill>
                <a:latin typeface="Gotham Black" panose="02000604040000020004" pitchFamily="2" charset="0"/>
              </a:rPr>
              <a:t>inhabitants per year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  <a:r>
              <a:rPr lang="en-GB" sz="2800" b="1" dirty="0">
                <a:latin typeface="Gotham Black" panose="02000604040000020004" pitchFamily="2" charset="0"/>
              </a:rPr>
              <a:t> in the south of France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One of Europe’s most </a:t>
            </a:r>
          </a:p>
          <a:p>
            <a:r>
              <a:rPr lang="en-GB" sz="2800" b="1" dirty="0">
                <a:latin typeface="Gotham Black" panose="02000604040000020004" pitchFamily="2" charset="0"/>
              </a:rPr>
              <a:t>attractive regions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Munich </a:t>
            </a:r>
            <a:r>
              <a:rPr lang="en-GB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88276" y="5693831"/>
            <a:ext cx="1452529" cy="2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BF252E"/>
                </a:solidFill>
                <a:latin typeface="Gotham Black" panose="02000604040000020004" pitchFamily="2" charset="0"/>
              </a:rPr>
              <a:t>London </a:t>
            </a:r>
            <a:r>
              <a:rPr lang="en-GB" sz="1000" dirty="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Bordeaux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Marseille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Algiers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 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Pioneering the shift </a:t>
            </a:r>
            <a:br>
              <a:rPr lang="en-GB" sz="2800" b="1" dirty="0">
                <a:latin typeface="Gotham Black" panose="02000604040000020004" pitchFamily="2" charset="0"/>
              </a:rPr>
            </a:br>
            <a:r>
              <a:rPr lang="en-GB" sz="2800" b="1" dirty="0">
                <a:latin typeface="Gotham Black" panose="02000604040000020004" pitchFamily="2" charset="0"/>
              </a:rPr>
              <a:t>to a more responsible world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INGENIOUS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brimming with talent 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and know-how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WELCOMING </a:t>
            </a:r>
          </a:p>
          <a:p>
            <a:r>
              <a:rPr lang="en-GB" b="1" dirty="0">
                <a:latin typeface="Gotham Black" panose="02000604040000020004" pitchFamily="2" charset="0"/>
              </a:rPr>
              <a:t>AND SUPPORTIVE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no-one is left behind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otham Black" panose="02000604040000020004" pitchFamily="2" charset="0"/>
              </a:rPr>
              <a:t>COMMITTED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respect for the resources 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of the planet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VISIONARY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a spirit of innovation, </a:t>
            </a:r>
            <a:b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the future is already here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Black" panose="02000604040000020004" pitchFamily="2" charset="0"/>
              </a:rPr>
              <a:t>Sectors of excellence</a:t>
            </a:r>
          </a:p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IN OCCITANIE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Gotham Black" panose="02000604040000020004" pitchFamily="2" charset="0"/>
                </a:rPr>
                <a:t>AERONAUTICS</a:t>
              </a:r>
            </a:p>
            <a:p>
              <a:r>
                <a:rPr lang="en-GB" sz="12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World leader in civil aeronautics, where green aviation is about to take off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Gotham Black" panose="02000604040000020004" pitchFamily="2" charset="0"/>
                </a:rPr>
                <a:t>SPACE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Main hub for European space activities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Occitanie, one step ahead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LOW-CARBON ENERGIES </a:t>
              </a:r>
            </a:p>
            <a:p>
              <a:r>
                <a:rPr lang="en-GB" sz="12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On the way to becoming Europe’s 1</a:t>
              </a:r>
              <a:r>
                <a:rPr lang="en-GB" sz="1200" b="1" baseline="30000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st</a:t>
              </a:r>
              <a:r>
                <a:rPr lang="en-GB" sz="12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 “positive </a:t>
              </a:r>
            </a:p>
            <a:p>
              <a:r>
                <a:rPr lang="en-GB" sz="1200" b="1" dirty="0">
                  <a:solidFill>
                    <a:srgbClr val="C00000"/>
                  </a:solidFill>
                  <a:latin typeface="Gotham Black" panose="02000604040000020004" pitchFamily="2" charset="0"/>
                </a:rPr>
                <a:t>Energy” region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DIGITAL</a:t>
            </a:r>
          </a:p>
          <a:p>
            <a:r>
              <a:rPr lang="en-GB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Supporting collective progress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CULTURAL AND CREATIVE INDUSTRIES</a:t>
            </a:r>
          </a:p>
          <a:p>
            <a:r>
              <a:rPr lang="en-GB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Cultural and creative industries are taking the leading role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SMART AND SUSTAINABLE </a:t>
            </a:r>
          </a:p>
          <a:p>
            <a:r>
              <a:rPr lang="en-GB" sz="1600" b="1" dirty="0">
                <a:latin typeface="Gotham Black" panose="02000604040000020004" pitchFamily="2" charset="0"/>
              </a:rPr>
              <a:t>MOBILITY 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Decarbonising transport with innovative solutions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AGRICULTURE &amp; FOOD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A fertile land nourishing sustainable agriculture and food supply.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TOURISM</a:t>
            </a:r>
          </a:p>
          <a:p>
            <a:r>
              <a:rPr lang="en-GB" sz="1200" b="1" dirty="0">
                <a:solidFill>
                  <a:srgbClr val="C00000"/>
                </a:solidFill>
                <a:latin typeface="Gotham Black" panose="02000604040000020004" pitchFamily="2" charset="0"/>
              </a:rPr>
              <a:t>Committed to sustainable, fair and responsible tourism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53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SEA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The blue economy sets sail for success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HEALTHCARE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World excellence hub for oncology </a:t>
            </a:r>
            <a:b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&amp; one Health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HIGHER EDUCATION AND RESEARCH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Training new talent and shaping future skills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1154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Open to the world with </a:t>
            </a:r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6 representative offices </a:t>
            </a:r>
            <a:r>
              <a:rPr lang="en-GB" sz="3200" b="1" dirty="0">
                <a:latin typeface="Gotham Ultra" panose="02000604040000020004" pitchFamily="2" charset="0"/>
              </a:rPr>
              <a:t>worldwide: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Maisons</a:t>
            </a:r>
            <a:r>
              <a:rPr lang="en-GB" sz="3200" b="1" i="1" dirty="0">
                <a:solidFill>
                  <a:srgbClr val="BF252E"/>
                </a:solidFill>
                <a:latin typeface="Gotham Ultra" panose="02000604040000020004" pitchFamily="2" charset="0"/>
              </a:rPr>
              <a:t> de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l'Occitanie</a:t>
            </a:r>
            <a:endParaRPr lang="en-GB" sz="3200" b="1" i="1" dirty="0">
              <a:latin typeface="Gotham Ultra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6" y="2535676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Gotham Black" panose="02000604040000020004" pitchFamily="2" charset="0"/>
              </a:rPr>
              <a:t>BRUSSELS</a:t>
            </a:r>
          </a:p>
          <a:p>
            <a:pPr algn="ctr"/>
            <a:r>
              <a:rPr lang="en-GB" sz="1100" b="1" dirty="0">
                <a:latin typeface="Gotham Black" panose="02000604040000020004" pitchFamily="2" charset="0"/>
              </a:rPr>
              <a:t>HAMBURG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NEW-YORK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01A7B3B-CECE-42CA-8822-051A88B68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914"/>
            <a:ext cx="12195109" cy="542108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26D9F2-4B96-4027-8337-C452B1AB6108}"/>
              </a:ext>
            </a:extLst>
          </p:cNvPr>
          <p:cNvSpPr txBox="1"/>
          <p:nvPr/>
        </p:nvSpPr>
        <p:spPr>
          <a:xfrm>
            <a:off x="310054" y="341586"/>
            <a:ext cx="922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</a:p>
          <a:p>
            <a:r>
              <a:rPr lang="en-GB" sz="2400" b="1" dirty="0">
                <a:latin typeface="Gotham Ultra" panose="02000604040000020004" pitchFamily="2" charset="0"/>
              </a:rPr>
              <a:t>High quality infrastructures and attractive lifestyle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AD5F1F-EF80-4BCA-B80D-A25DD23747F8}"/>
              </a:ext>
            </a:extLst>
          </p:cNvPr>
          <p:cNvSpPr txBox="1"/>
          <p:nvPr/>
        </p:nvSpPr>
        <p:spPr>
          <a:xfrm>
            <a:off x="2133922" y="1762100"/>
            <a:ext cx="300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otham Ultra" panose="02000604040000020004" pitchFamily="2" charset="0"/>
              </a:rPr>
              <a:t>AUTHENTIC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F4577B-4540-4F44-A12A-1F7E5F23561E}"/>
              </a:ext>
            </a:extLst>
          </p:cNvPr>
          <p:cNvSpPr txBox="1"/>
          <p:nvPr/>
        </p:nvSpPr>
        <p:spPr>
          <a:xfrm>
            <a:off x="5650401" y="1640803"/>
            <a:ext cx="298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otham Ultra" panose="02000604040000020004" pitchFamily="2" charset="0"/>
              </a:rPr>
              <a:t>WORTH EXPLORING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BE7FB6-AE36-4413-851D-94F29244F8B4}"/>
              </a:ext>
            </a:extLst>
          </p:cNvPr>
          <p:cNvSpPr txBox="1"/>
          <p:nvPr/>
        </p:nvSpPr>
        <p:spPr>
          <a:xfrm>
            <a:off x="10253049" y="2986196"/>
            <a:ext cx="1869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otham Ultra" panose="02000604040000020004" pitchFamily="2" charset="0"/>
              </a:rPr>
              <a:t>TEAM SPIRIT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732FDC-CB09-4CA3-B235-BAE679D4AB0F}"/>
              </a:ext>
            </a:extLst>
          </p:cNvPr>
          <p:cNvSpPr txBox="1"/>
          <p:nvPr/>
        </p:nvSpPr>
        <p:spPr>
          <a:xfrm>
            <a:off x="7959348" y="6182940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otham Ultra" panose="02000604040000020004" pitchFamily="2" charset="0"/>
              </a:rPr>
              <a:t>CAREFUL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25066F-FA45-49CE-9A23-6EA71AD97597}"/>
              </a:ext>
            </a:extLst>
          </p:cNvPr>
          <p:cNvSpPr txBox="1"/>
          <p:nvPr/>
        </p:nvSpPr>
        <p:spPr>
          <a:xfrm>
            <a:off x="925133" y="4172571"/>
            <a:ext cx="30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otham Ultra" panose="02000604040000020004" pitchFamily="2" charset="0"/>
              </a:rPr>
              <a:t>WELCOMING</a:t>
            </a:r>
          </a:p>
        </p:txBody>
      </p:sp>
    </p:spTree>
    <p:extLst>
      <p:ext uri="{BB962C8B-B14F-4D97-AF65-F5344CB8AC3E}">
        <p14:creationId xmlns:p14="http://schemas.microsoft.com/office/powerpoint/2010/main" val="2827390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248</Words>
  <Application>Microsoft Office PowerPoint</Application>
  <PresentationFormat>Grand écran</PresentationFormat>
  <Paragraphs>82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PRAT Laure</cp:lastModifiedBy>
  <cp:revision>23</cp:revision>
  <dcterms:created xsi:type="dcterms:W3CDTF">2024-09-10T13:27:01Z</dcterms:created>
  <dcterms:modified xsi:type="dcterms:W3CDTF">2026-03-23T09:15:30Z</dcterms:modified>
</cp:coreProperties>
</file>