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ko Masuda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100" d="100"/>
          <a:sy n="100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3FC461-6125-20D3-435C-50C88390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人口</a:t>
            </a:r>
            <a:endParaRPr lang="en-US" altLang="ja-JP" b="1" dirty="0">
              <a:solidFill>
                <a:srgbClr val="BF252E"/>
              </a:solidFill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600万人</a:t>
            </a:r>
            <a:r>
              <a:rPr lang="ja-JP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 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ja-JP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毎年</a:t>
            </a:r>
          </a:p>
          <a:p>
            <a:r>
              <a:rPr lang="ja-JP" altLang="en-US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人口の増加数</a:t>
            </a:r>
            <a:r>
              <a:rPr lang="ja-JP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 </a:t>
            </a:r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ja-JP" sz="28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＋5万人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南フランス </a:t>
            </a:r>
          </a:p>
          <a:p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 </a:t>
            </a: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ヨーロッパ</a:t>
            </a:r>
            <a:r>
              <a:rPr lang="ja-JP" altLang="en-US" sz="2800" b="1" dirty="0">
                <a:latin typeface="Gotham Black" panose="02000604040000020004" pitchFamily="2" charset="0"/>
                <a:ea typeface="MS Mincho"/>
              </a:rPr>
              <a:t>でも</a:t>
            </a:r>
            <a:r>
              <a:rPr lang="ja-JP" sz="2800" b="1" dirty="0">
                <a:latin typeface="Gotham Black" panose="02000604040000020004" pitchFamily="2" charset="0"/>
                <a:ea typeface="MS Mincho"/>
              </a:rPr>
              <a:t>特に</a:t>
            </a:r>
            <a:endParaRPr lang="en-US" altLang="ja-JP" sz="2800" b="1" dirty="0"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魅力</a:t>
            </a:r>
            <a:r>
              <a:rPr lang="ja-JP" altLang="en-US" sz="2800" b="1" dirty="0">
                <a:latin typeface="Gotham Black" panose="02000604040000020004" pitchFamily="2" charset="0"/>
                <a:ea typeface="MS Mincho"/>
              </a:rPr>
              <a:t>に溢れた</a:t>
            </a:r>
            <a:endParaRPr lang="ja-JP" sz="2800" b="1" dirty="0"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地域圏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200" b="1">
                <a:latin typeface="Gotham Black" panose="02000604040000020004" pitchFamily="2" charset="0"/>
                <a:ea typeface="MS Mincho"/>
              </a:rPr>
              <a:t>トゥールーズ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200" b="1" dirty="0">
                <a:latin typeface="Gotham Black" panose="02000604040000020004" pitchFamily="2" charset="0"/>
                <a:ea typeface="MS Mincho"/>
              </a:rPr>
              <a:t>モンペリエ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7"/>
            <a:ext cx="1726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solidFill>
                  <a:srgbClr val="BF252E"/>
                </a:solidFill>
              </a:rPr>
              <a:t>フランクフルト 1時間45分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7"/>
            <a:ext cx="1305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solidFill>
                  <a:srgbClr val="BF252E"/>
                </a:solidFill>
              </a:rPr>
              <a:t>ロンドン 1時間55分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757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>
                <a:solidFill>
                  <a:srgbClr val="BF252E"/>
                </a:solidFill>
              </a:rPr>
              <a:t>アムステルダム 1時間55分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>
                <a:solidFill>
                  <a:srgbClr val="BF252E"/>
                </a:solidFill>
              </a:rPr>
              <a:t>ボルドー 2時間10分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パリ 4時間15分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30" y="5722210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988159" y="5743059"/>
            <a:ext cx="159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 dirty="0">
                <a:solidFill>
                  <a:srgbClr val="BF252E"/>
                </a:solidFill>
                <a:latin typeface="Gotham Light" panose="02000604040000020004" pitchFamily="2" charset="0"/>
                <a:ea typeface="MS Mincho"/>
              </a:rPr>
              <a:t>マルセイユ 1時間35分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29" y="5585191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975077" y="5526531"/>
            <a:ext cx="1450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solidFill>
                  <a:srgbClr val="BF252E"/>
                </a:solidFill>
              </a:rPr>
              <a:t>アルジェ 1時間15分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30" y="5923934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988159" y="594478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リヨン 1時間40分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368" y="6148316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973997" y="616916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パリ 3時間15分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368" y="6359237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973997" y="6380086"/>
            <a:ext cx="1537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 dirty="0">
                <a:solidFill>
                  <a:srgbClr val="BF252E"/>
                </a:solidFill>
              </a:rPr>
              <a:t>バルセロナ 3時間20分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 </a:t>
            </a:r>
          </a:p>
          <a:p>
            <a:r>
              <a:rPr lang="ja-JP" sz="2800" b="1">
                <a:latin typeface="Gotham Black" panose="02000604040000020004" pitchFamily="2" charset="0"/>
                <a:ea typeface="MS Mincho"/>
              </a:rPr>
              <a:t>より責任のある世界に向かって</a:t>
            </a:r>
          </a:p>
          <a:p>
            <a:r>
              <a:rPr lang="ja-JP" sz="2800" b="1">
                <a:latin typeface="Gotham Black" panose="02000604040000020004" pitchFamily="2" charset="0"/>
                <a:ea typeface="MS Mincho"/>
              </a:rPr>
              <a:t>変遷する中心地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創意工夫に富む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才能とノウハウが 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湧きたつ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おもてなしと </a:t>
            </a:r>
          </a:p>
          <a:p>
            <a:r>
              <a:rPr lang="ja-JP" b="1">
                <a:latin typeface="Gotham Black" panose="02000604040000020004" pitchFamily="2" charset="0"/>
                <a:ea typeface="MS Mincho"/>
              </a:rPr>
              <a:t>連帯の心を持つ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人間を置き去りにしない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積極的に取り組む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地球の資源を 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尊重する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ビジョンを持つ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イノベーションと共に、未来はすぐそこに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100" b="1">
                <a:latin typeface="Gotham Black" panose="02000604040000020004"/>
                <a:ea typeface="MS Mincho"/>
              </a:rPr>
              <a:t>トゥールーズ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100" b="1">
                <a:latin typeface="Gotham Black" panose="02000604040000020004"/>
                <a:ea typeface="MS Mincho"/>
              </a:rPr>
              <a:t>モンペリエ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latin typeface="Gotham Black" panose="02000604040000020004" pitchFamily="2" charset="0"/>
                <a:ea typeface="MS Mincho"/>
              </a:rPr>
              <a:t>卓越した業界</a:t>
            </a:r>
          </a:p>
          <a:p>
            <a:r>
              <a:rPr lang="ja-JP" sz="3200" b="1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オクシタニーの誇り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400" b="1">
                  <a:latin typeface="Gotham Black" panose="02000604040000020004" pitchFamily="2" charset="0"/>
                  <a:ea typeface="MS Mincho"/>
                </a:rPr>
                <a:t>航空産業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民間航空分野の世界的中心地、グリーンフライトの飛躍は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目前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600" b="1">
                  <a:latin typeface="Gotham Black" panose="02000604040000020004" pitchFamily="2" charset="0"/>
                  <a:ea typeface="MS Mincho"/>
                </a:rPr>
                <a:t>宇宙産業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ヨーロッパ宇宙産業の黎明期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オクシタニーは常に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先を目指し挑戦する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600" b="1">
                  <a:latin typeface="Gotham Black" panose="02000604040000020004" pitchFamily="2" charset="0"/>
                  <a:ea typeface="MS Mincho"/>
                </a:rPr>
                <a:t>再生エネルギー業界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環境にポジティブなエネルギー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ヨーロッパにおけるNo.1地域圏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デジタル業界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進化のサービス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文化・クリエイティブ </a:t>
            </a:r>
          </a:p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業界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新しいイメージが現実となる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インテリジェント＆持続可能な </a:t>
            </a:r>
          </a:p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モビリティ 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交通機関を刷新、脱炭素化する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農業＆農産物加工業界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品質とイノベーションで勝負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観光業界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持続可能なツーリズムへの取り組み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海洋産業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ブルーエコノミーが追い風に乗る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健康・ヘルスケア産業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主権と共に改めてつながりを構築する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高等教育・研究関連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才能を有する新しい人材の育成と未来に対する備え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1つの地域圏</a:t>
            </a:r>
          </a:p>
          <a:p>
            <a:r>
              <a:rPr lang="ja-JP" sz="3200" b="1" dirty="0">
                <a:latin typeface="Gotham Ultra" panose="02000604040000020004" pitchFamily="2" charset="0"/>
                <a:ea typeface="MS Mincho"/>
              </a:rPr>
              <a:t>世界に対して開かれた</a:t>
            </a:r>
            <a:r>
              <a:rPr lang="fr-FR" alt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6</a:t>
            </a:r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つの地域圏オフィス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67827" y="2522151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 dirty="0">
                <a:latin typeface="Gotham Black" panose="02000604040000020004" pitchFamily="2" charset="0"/>
                <a:ea typeface="MS Mincho"/>
              </a:rPr>
              <a:t>ブリュッセル</a:t>
            </a:r>
          </a:p>
          <a:p>
            <a:pPr algn="ctr"/>
            <a:r>
              <a:rPr lang="ja-JP" sz="1100" b="1" dirty="0">
                <a:latin typeface="Gotham Black" panose="02000604040000020004" pitchFamily="2" charset="0"/>
                <a:ea typeface="MS Mincho"/>
              </a:rPr>
              <a:t>ハンブルク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ニューヨーク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カサブランカ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上海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東京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</a:t>
            </a:r>
          </a:p>
          <a:p>
            <a:r>
              <a:rPr lang="ja-JP" sz="2400" b="1">
                <a:latin typeface="Gotham Ultra" panose="02000604040000020004" pitchFamily="2" charset="0"/>
                <a:ea typeface="MS Mincho"/>
              </a:rPr>
              <a:t>サービスの水準と</a:t>
            </a:r>
          </a:p>
          <a:p>
            <a:r>
              <a:rPr lang="ja-JP" sz="2400" b="1">
                <a:latin typeface="Gotham Ultra" panose="02000604040000020004" pitchFamily="2" charset="0"/>
                <a:ea typeface="MS Mincho"/>
              </a:rPr>
              <a:t>生活の質を連結させる場所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1" y="320342"/>
            <a:ext cx="11622505" cy="65376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220919" y="2443950"/>
            <a:ext cx="36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latin typeface="Gotham Ultra" panose="02000604040000020004" pitchFamily="2" charset="0"/>
                <a:ea typeface="MS Mincho"/>
              </a:rPr>
              <a:t>オーセンティック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705655" y="5857131"/>
            <a:ext cx="3453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 dirty="0">
                <a:latin typeface="Gotham Ultra" panose="02000604040000020004" pitchFamily="2" charset="0"/>
                <a:ea typeface="MS Mincho"/>
              </a:rPr>
              <a:t>思いやりを込めてお迎え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周りの人々を大切に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700913" y="2697538"/>
            <a:ext cx="260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400" b="1">
                <a:latin typeface="Gotham Ultra" panose="02000604040000020004" pitchFamily="2" charset="0"/>
                <a:ea typeface="MS Mincho"/>
              </a:rPr>
              <a:t>共に</a:t>
            </a:r>
          </a:p>
          <a:p>
            <a:r>
              <a:rPr lang="ja-JP" sz="2400" b="1">
                <a:latin typeface="Gotham Ultra" panose="02000604040000020004" pitchFamily="2" charset="0"/>
                <a:ea typeface="MS Mincho"/>
              </a:rPr>
              <a:t>生きる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9" y="1762100"/>
            <a:ext cx="298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latin typeface="Gotham Ultra" panose="02000604040000020004" pitchFamily="2" charset="0"/>
                <a:ea typeface="MS Mincho"/>
              </a:rPr>
              <a:t>発見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717</Words>
  <Application>Microsoft Office PowerPoint</Application>
  <PresentationFormat>Grand écran</PresentationFormat>
  <Paragraphs>89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MALLIE France</cp:lastModifiedBy>
  <cp:revision>13</cp:revision>
  <dcterms:created xsi:type="dcterms:W3CDTF">2024-09-10T13:27:01Z</dcterms:created>
  <dcterms:modified xsi:type="dcterms:W3CDTF">2025-06-24T06:44:45Z</dcterms:modified>
</cp:coreProperties>
</file>