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103" d="100"/>
          <a:sy n="103" d="100"/>
        </p:scale>
        <p:origin x="6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F109F-2010-4577-B952-8F528DAF6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3FC461-6125-20D3-435C-50C88390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903137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6 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milions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d’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abitants</a:t>
            </a:r>
            <a:endParaRPr lang="fr-FR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+ </a:t>
            </a:r>
            <a:r>
              <a:rPr lang="fr-FR" sz="2800" b="1" dirty="0">
                <a:solidFill>
                  <a:srgbClr val="C00000"/>
                </a:solidFill>
                <a:latin typeface="Gotham Black" panose="02000604040000020004" pitchFamily="2" charset="0"/>
              </a:rPr>
              <a:t>45 000</a:t>
            </a:r>
          </a:p>
          <a:p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novèls</a:t>
            </a:r>
            <a:endParaRPr lang="fr-FR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abitants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per an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Gotham Black" panose="02000604040000020004" pitchFamily="2" charset="0"/>
              </a:rPr>
              <a:t>Al sud de </a:t>
            </a:r>
            <a:r>
              <a:rPr lang="fr-FR" sz="2800" b="1" dirty="0" err="1">
                <a:latin typeface="Gotham Black" panose="02000604040000020004" pitchFamily="2" charset="0"/>
              </a:rPr>
              <a:t>França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L’OCCITÀNIA, </a:t>
            </a:r>
          </a:p>
          <a:p>
            <a:r>
              <a:rPr lang="fr-FR" sz="2800" b="1" dirty="0" err="1">
                <a:latin typeface="Gotham Black" panose="02000604040000020004" pitchFamily="2" charset="0"/>
              </a:rPr>
              <a:t>una</a:t>
            </a:r>
            <a:r>
              <a:rPr lang="fr-FR" sz="2800" b="1" dirty="0">
                <a:latin typeface="Gotham Black" panose="02000604040000020004" pitchFamily="2" charset="0"/>
              </a:rPr>
              <a:t> de las </a:t>
            </a:r>
            <a:r>
              <a:rPr lang="fr-FR" sz="2800" b="1" dirty="0" err="1">
                <a:latin typeface="Gotham Black" panose="02000604040000020004" pitchFamily="2" charset="0"/>
              </a:rPr>
              <a:t>regions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mai </a:t>
            </a:r>
            <a:r>
              <a:rPr lang="fr-FR" sz="2800" b="1" dirty="0" err="1">
                <a:latin typeface="Gotham Black" panose="02000604040000020004" pitchFamily="2" charset="0"/>
              </a:rPr>
              <a:t>atractivas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d’</a:t>
            </a:r>
            <a:r>
              <a:rPr lang="fr-FR" sz="2800" b="1" dirty="0" err="1">
                <a:latin typeface="Gotham Black" panose="02000604040000020004" pitchFamily="2" charset="0"/>
              </a:rPr>
              <a:t>Euròpa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Gotham Black" panose="02000604040000020004" pitchFamily="2" charset="0"/>
              </a:rPr>
              <a:t>Tolosa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Gotham Black" panose="02000604040000020004" pitchFamily="2" charset="0"/>
              </a:rPr>
              <a:t>Montpelhièr</a:t>
            </a:r>
            <a:endParaRPr lang="fr-FR" sz="1200" b="1" dirty="0">
              <a:latin typeface="Gotham Black" panose="02000604040000020004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Munic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Londres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Bordèu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Par</a:t>
            </a:r>
            <a:r>
              <a:rPr lang="fr-FR" sz="10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Marselha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Argièr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Lion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Par</a:t>
            </a:r>
            <a:r>
              <a:rPr lang="fr-FR" sz="10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OCCITÀNIA,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A las </a:t>
            </a:r>
            <a:r>
              <a:rPr lang="fr-FR" sz="2800" b="1" dirty="0" err="1">
                <a:latin typeface="Gotham Black" panose="02000604040000020004" pitchFamily="2" charset="0"/>
              </a:rPr>
              <a:t>crosadas</a:t>
            </a:r>
            <a:r>
              <a:rPr lang="fr-FR" sz="2800" b="1" dirty="0">
                <a:latin typeface="Gotham Black" panose="02000604040000020004" pitchFamily="2" charset="0"/>
              </a:rPr>
              <a:t> de las </a:t>
            </a:r>
            <a:r>
              <a:rPr lang="fr-FR" sz="2800" b="1" dirty="0" err="1">
                <a:latin typeface="Gotham Black" panose="02000604040000020004" pitchFamily="2" charset="0"/>
              </a:rPr>
              <a:t>transicions</a:t>
            </a:r>
            <a:r>
              <a:rPr lang="fr-FR" sz="2800" b="1" dirty="0">
                <a:latin typeface="Gotham Black" panose="02000604040000020004" pitchFamily="2" charset="0"/>
              </a:rPr>
              <a:t> per un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monde mai responsable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D’ENGENH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borbolha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d’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engenhs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 de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saber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far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ACULHENTA</a:t>
            </a:r>
            <a:r>
              <a:rPr lang="fr-FR" b="1" dirty="0">
                <a:highlight>
                  <a:srgbClr val="FFFF00"/>
                </a:highlight>
                <a:latin typeface="Gotham Black" panose="02000604040000020004" pitchFamily="2" charset="0"/>
              </a:rPr>
              <a:t> </a:t>
            </a:r>
          </a:p>
          <a:p>
            <a:r>
              <a:rPr lang="fr-FR" b="1" dirty="0">
                <a:latin typeface="Gotham Black" panose="02000604040000020004" pitchFamily="2" charset="0"/>
              </a:rPr>
              <a:t>E SOLIDÀRIA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doblida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pas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digun</a:t>
            </a:r>
            <a:endParaRPr lang="fr-FR" sz="16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ENGATJADA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respecta las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ressorsas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de la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planèta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VISIONÀRIA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innòva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, lo futur es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ja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aqu</a:t>
            </a:r>
            <a:r>
              <a:rPr lang="fr-FR" sz="16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TOLOSA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MONTPELHIÈR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Gotham Black" panose="02000604040000020004" pitchFamily="2" charset="0"/>
              </a:rPr>
              <a:t>Las </a:t>
            </a:r>
            <a:r>
              <a:rPr lang="fr-FR" sz="3200" b="1" dirty="0" err="1">
                <a:latin typeface="Gotham Black" panose="02000604040000020004" pitchFamily="2" charset="0"/>
              </a:rPr>
              <a:t>nòstras</a:t>
            </a:r>
            <a:r>
              <a:rPr lang="fr-FR" sz="3200" b="1" dirty="0">
                <a:latin typeface="Gotham Black" panose="02000604040000020004" pitchFamily="2" charset="0"/>
              </a:rPr>
              <a:t> </a:t>
            </a:r>
            <a:r>
              <a:rPr lang="fr-FR" sz="3200" b="1" dirty="0" err="1">
                <a:latin typeface="Gotham Black" panose="02000604040000020004" pitchFamily="2" charset="0"/>
              </a:rPr>
              <a:t>filièras</a:t>
            </a:r>
            <a:r>
              <a:rPr lang="fr-FR" sz="3200" b="1" dirty="0">
                <a:latin typeface="Gotham Black" panose="02000604040000020004" pitchFamily="2" charset="0"/>
              </a:rPr>
              <a:t> d’</a:t>
            </a:r>
            <a:r>
              <a:rPr lang="fr-FR" sz="3200" b="1" dirty="0" err="1">
                <a:latin typeface="Gotham Black" panose="02000604040000020004" pitchFamily="2" charset="0"/>
              </a:rPr>
              <a:t>excelléncia</a:t>
            </a:r>
            <a:endParaRPr lang="fr-FR" sz="3200" b="1" dirty="0">
              <a:solidFill>
                <a:srgbClr val="BF252E"/>
              </a:solidFill>
              <a:latin typeface="Gotham Ultra" panose="02000604040000020004" pitchFamily="2" charset="0"/>
            </a:endParaRP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EN OCCITÀNIA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Gotham Black" panose="02000604040000020004" pitchFamily="2" charset="0"/>
                </a:rPr>
                <a:t>AERONAUTICA</a:t>
              </a: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Menaire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mondial de l’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aeronautica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civila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, l’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envòl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de l’avion </a:t>
              </a:r>
              <a:r>
                <a:rPr lang="fr-FR" sz="1200" b="1" dirty="0" err="1">
                  <a:solidFill>
                    <a:srgbClr val="C00000"/>
                  </a:solidFill>
                  <a:latin typeface="Gotham Black" panose="02000604040000020004" pitchFamily="2" charset="0"/>
                </a:rPr>
                <a:t>descabonat</a:t>
              </a:r>
              <a:r>
                <a:rPr lang="fr-FR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es imminent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ESPACI</a:t>
              </a: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Brèç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d’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Euròpa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espaciala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, </a:t>
              </a: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Occitània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a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totjorn</a:t>
              </a:r>
              <a:endParaRPr lang="fr-FR" sz="1200" b="1" dirty="0">
                <a:solidFill>
                  <a:srgbClr val="BF252E"/>
                </a:solidFill>
                <a:latin typeface="Gotham Black" panose="02000604040000020004" pitchFamily="2" charset="0"/>
              </a:endParaRP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una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conquista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d’avança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ENERGIAS </a:t>
              </a:r>
              <a:r>
                <a:rPr lang="fr-FR" sz="16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DESCARBONADAS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Venir la 1</a:t>
              </a:r>
              <a:r>
                <a:rPr lang="fr-FR" sz="1200" b="1" baseline="30000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èra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region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a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energia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positiva d’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Euròpa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NUMERIC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Al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servici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del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progrès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collectiu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66789" y="2849231"/>
            <a:ext cx="283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INDUSTRIAS 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CULTURALAS E CREATIVAS</a:t>
            </a:r>
          </a:p>
          <a:p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Las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industrias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culturalas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e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creativas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an lo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primièr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ròtle</a:t>
            </a:r>
            <a:endParaRPr lang="fr-FR" sz="1200" b="1" dirty="0">
              <a:solidFill>
                <a:srgbClr val="C00000"/>
              </a:solidFill>
              <a:latin typeface="Gotham Black" panose="02000604040000020004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MOBILITATS 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INTELLIGENTAS E DURADISSAS 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Innovar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e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descarbonar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los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transpòrts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AGRICULTURA &amp; AGROALIMENTARI</a:t>
            </a:r>
          </a:p>
          <a:p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Un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territòri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fertil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per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una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agricultura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e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una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alimentacion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durablas</a:t>
            </a:r>
            <a:endParaRPr lang="fr-FR" sz="1200" b="1" dirty="0">
              <a:solidFill>
                <a:srgbClr val="C00000"/>
              </a:solidFill>
              <a:latin typeface="Gotham Black" panose="02000604040000020004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TORISME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S’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engatjar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per un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torisme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durad</a:t>
            </a:r>
            <a:r>
              <a:rPr lang="fr-FR" sz="12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200" b="1" dirty="0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 e </a:t>
            </a:r>
            <a:r>
              <a:rPr lang="fr-FR" sz="1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solidari</a:t>
            </a:r>
            <a:endParaRPr lang="fr-FR" sz="1200" b="1" dirty="0">
              <a:solidFill>
                <a:schemeClr val="accent6">
                  <a:lumMod val="75000"/>
                </a:schemeClr>
              </a:solidFill>
              <a:latin typeface="Gotham Black" panose="02000604040000020004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MAR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L’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economia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>
                <a:solidFill>
                  <a:srgbClr val="BF252E"/>
                </a:solidFill>
                <a:latin typeface="Gotham Black" panose="02000604040000020004" pitchFamily="2" charset="0"/>
              </a:rPr>
              <a:t>blava 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va vent en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popa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SANTAT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Tornar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ligar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amb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la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sobeiranetat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1658"/>
            <a:ext cx="780984" cy="78789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7453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ENSENHAMENT SUPERIOR E RECÈRCA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Formar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los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novèls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talents e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aprestar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l’avenir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UNA REGION</a:t>
            </a:r>
          </a:p>
          <a:p>
            <a:r>
              <a:rPr lang="fr-FR" sz="3200" b="1" dirty="0" err="1">
                <a:latin typeface="Gotham Ultra" panose="02000604040000020004" pitchFamily="2" charset="0"/>
              </a:rPr>
              <a:t>obèrta</a:t>
            </a:r>
            <a:r>
              <a:rPr lang="fr-FR" sz="3200" b="1" dirty="0">
                <a:latin typeface="Gotham Ultra" panose="02000604040000020004" pitchFamily="2" charset="0"/>
              </a:rPr>
              <a:t> </a:t>
            </a:r>
            <a:r>
              <a:rPr lang="fr-FR" sz="3200" b="1" dirty="0" err="1">
                <a:latin typeface="Gotham Ultra" panose="02000604040000020004" pitchFamily="2" charset="0"/>
              </a:rPr>
              <a:t>sul</a:t>
            </a:r>
            <a:r>
              <a:rPr lang="fr-FR" sz="3200" b="1" dirty="0">
                <a:latin typeface="Gotham Ultra" panose="02000604040000020004" pitchFamily="2" charset="0"/>
              </a:rPr>
              <a:t> monde </a:t>
            </a:r>
            <a:r>
              <a:rPr lang="fr-FR" sz="3200" b="1" dirty="0" err="1">
                <a:latin typeface="Gotham Ultra" panose="02000604040000020004" pitchFamily="2" charset="0"/>
              </a:rPr>
              <a:t>amb</a:t>
            </a:r>
            <a:r>
              <a:rPr lang="fr-FR" sz="3200" b="1" dirty="0">
                <a:latin typeface="Gotham Ultra" panose="02000604040000020004" pitchFamily="2" charset="0"/>
              </a:rPr>
              <a:t> las </a:t>
            </a:r>
            <a:r>
              <a:rPr lang="fr-FR" sz="3200" b="1" dirty="0" err="1">
                <a:latin typeface="Gotham Ultra" panose="02000604040000020004" pitchFamily="2" charset="0"/>
              </a:rPr>
              <a:t>sias</a:t>
            </a:r>
            <a:r>
              <a:rPr lang="fr-FR" sz="3200" b="1" dirty="0">
                <a:latin typeface="Gotham Ultra" panose="02000604040000020004" pitchFamily="2" charset="0"/>
              </a:rPr>
              <a:t> </a:t>
            </a:r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Maisons d’</a:t>
            </a:r>
            <a:r>
              <a:rPr lang="fr-FR" sz="3200" b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Occitània</a:t>
            </a:r>
            <a:endParaRPr lang="fr-FR" sz="3200" b="1" dirty="0">
              <a:solidFill>
                <a:srgbClr val="BF252E"/>
              </a:solidFill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7" y="2297013"/>
            <a:ext cx="3090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 </a:t>
            </a:r>
          </a:p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BRUSSÈLAS</a:t>
            </a:r>
          </a:p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HAMBORG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NÒVA 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TÒQUIO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DA88925-6AA2-41F5-9540-15EFCBC86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828"/>
            <a:ext cx="12192000" cy="63058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A9902D-498C-439A-A474-883485D4BB26}"/>
              </a:ext>
            </a:extLst>
          </p:cNvPr>
          <p:cNvSpPr txBox="1"/>
          <p:nvPr/>
        </p:nvSpPr>
        <p:spPr>
          <a:xfrm>
            <a:off x="310054" y="341586"/>
            <a:ext cx="788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OCCITÀNIA</a:t>
            </a:r>
          </a:p>
          <a:p>
            <a:r>
              <a:rPr lang="fr-FR" sz="2400" b="1" dirty="0" err="1">
                <a:latin typeface="Gotham Ultra" panose="02000604040000020004" pitchFamily="2" charset="0"/>
              </a:rPr>
              <a:t>Aligar</a:t>
            </a:r>
            <a:r>
              <a:rPr lang="fr-FR" sz="2400" b="1" dirty="0">
                <a:latin typeface="Gotham Ultra" panose="02000604040000020004" pitchFamily="2" charset="0"/>
              </a:rPr>
              <a:t> </a:t>
            </a:r>
            <a:r>
              <a:rPr lang="fr-FR" sz="2400" b="1" dirty="0" err="1">
                <a:latin typeface="Gotham Ultra" panose="02000604040000020004" pitchFamily="2" charset="0"/>
              </a:rPr>
              <a:t>qualitat</a:t>
            </a:r>
            <a:r>
              <a:rPr lang="fr-FR" sz="2400" b="1" dirty="0">
                <a:latin typeface="Gotham Ultra" panose="02000604040000020004" pitchFamily="2" charset="0"/>
              </a:rPr>
              <a:t> </a:t>
            </a:r>
            <a:r>
              <a:rPr lang="fr-FR" sz="2400" b="1" dirty="0" err="1">
                <a:latin typeface="Gotham Ultra" panose="02000604040000020004" pitchFamily="2" charset="0"/>
              </a:rPr>
              <a:t>dels</a:t>
            </a:r>
            <a:r>
              <a:rPr lang="fr-FR" sz="2400" b="1" dirty="0">
                <a:latin typeface="Gotham Ultra" panose="02000604040000020004" pitchFamily="2" charset="0"/>
              </a:rPr>
              <a:t> </a:t>
            </a:r>
            <a:r>
              <a:rPr lang="fr-FR" sz="2400" b="1" dirty="0" err="1">
                <a:latin typeface="Gotham Ultra" panose="02000604040000020004" pitchFamily="2" charset="0"/>
              </a:rPr>
              <a:t>servicis</a:t>
            </a:r>
            <a:r>
              <a:rPr lang="fr-FR" sz="2400" b="1" dirty="0">
                <a:latin typeface="Gotham Ultra" panose="02000604040000020004" pitchFamily="2" charset="0"/>
              </a:rPr>
              <a:t> e encastre de vida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44811C-D8A9-42FD-ACB3-28C459ECD91A}"/>
              </a:ext>
            </a:extLst>
          </p:cNvPr>
          <p:cNvSpPr txBox="1"/>
          <p:nvPr/>
        </p:nvSpPr>
        <p:spPr>
          <a:xfrm>
            <a:off x="2105952" y="1869636"/>
            <a:ext cx="212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AUTENTICITAT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29F83E-72ED-47C0-AC92-0257EF7F56AF}"/>
              </a:ext>
            </a:extLst>
          </p:cNvPr>
          <p:cNvSpPr txBox="1"/>
          <p:nvPr/>
        </p:nvSpPr>
        <p:spPr>
          <a:xfrm>
            <a:off x="5932771" y="1393768"/>
            <a:ext cx="29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DESCOBRIR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6C9196-413D-48BB-A14C-6CC7631C026E}"/>
              </a:ext>
            </a:extLst>
          </p:cNvPr>
          <p:cNvSpPr txBox="1"/>
          <p:nvPr/>
        </p:nvSpPr>
        <p:spPr>
          <a:xfrm>
            <a:off x="9844099" y="2900098"/>
            <a:ext cx="260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CONVIVÉNCIA</a:t>
            </a:r>
            <a:endParaRPr lang="fr-FR" sz="2400" b="1" dirty="0">
              <a:latin typeface="Gotham Ultra" panose="0200060404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4D8082-A501-42AB-8149-BDF11A0D3175}"/>
              </a:ext>
            </a:extLst>
          </p:cNvPr>
          <p:cNvSpPr txBox="1"/>
          <p:nvPr/>
        </p:nvSpPr>
        <p:spPr>
          <a:xfrm>
            <a:off x="6746342" y="6198252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PRENDRE CURA DELS AUTRES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95EA65-544D-4F7E-9C65-F6E6620A1EF6}"/>
              </a:ext>
            </a:extLst>
          </p:cNvPr>
          <p:cNvSpPr txBox="1"/>
          <p:nvPr/>
        </p:nvSpPr>
        <p:spPr>
          <a:xfrm>
            <a:off x="1458047" y="4168289"/>
            <a:ext cx="240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ACUÈLH</a:t>
            </a:r>
          </a:p>
        </p:txBody>
      </p:sp>
    </p:spTree>
    <p:extLst>
      <p:ext uri="{BB962C8B-B14F-4D97-AF65-F5344CB8AC3E}">
        <p14:creationId xmlns:p14="http://schemas.microsoft.com/office/powerpoint/2010/main" val="29590642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242</Words>
  <Application>Microsoft Office PowerPoint</Application>
  <PresentationFormat>Grand écran</PresentationFormat>
  <Paragraphs>88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cbourdier@hotelrepublique.com</dc:creator>
  <cp:keywords/>
  <dc:description/>
  <cp:lastModifiedBy>BIGA Marion</cp:lastModifiedBy>
  <cp:revision>28</cp:revision>
  <dcterms:created xsi:type="dcterms:W3CDTF">2024-09-10T13:27:01Z</dcterms:created>
  <dcterms:modified xsi:type="dcterms:W3CDTF">2026-03-20T14:58:57Z</dcterms:modified>
  <cp:category/>
</cp:coreProperties>
</file>