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61" d="100"/>
          <a:sy n="61" d="100"/>
        </p:scale>
        <p:origin x="79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397DC6-BB7F-4C8F-B7E5-B47405CFC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3FC461-6125-20D3-435C-50C88390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F252E"/>
                </a:solidFill>
                <a:latin typeface="Gotham Black" panose="02000604040000020004" pitchFamily="2" charset="0"/>
              </a:rPr>
              <a:t>6 </a:t>
            </a:r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millions </a:t>
            </a:r>
          </a:p>
          <a:p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d’habitants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fr-FR" sz="2800" b="1" dirty="0">
                <a:solidFill>
                  <a:srgbClr val="BF252E"/>
                </a:solidFill>
                <a:latin typeface="Gotham Black" panose="02000604040000020004" pitchFamily="2" charset="0"/>
              </a:rPr>
              <a:t>+ 45 000</a:t>
            </a:r>
          </a:p>
          <a:p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nouveaux</a:t>
            </a:r>
          </a:p>
          <a:p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habitants par an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Gotham Black" panose="02000604040000020004" pitchFamily="2" charset="0"/>
              </a:rPr>
              <a:t>Au sud de la France </a:t>
            </a:r>
          </a:p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L’OCCITANIE,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une des régions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les plus attractives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d’Europe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Gotham Black" panose="02000604040000020004" pitchFamily="2" charset="0"/>
              </a:rPr>
              <a:t>Toulouse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Gotham Black" panose="02000604040000020004" pitchFamily="2" charset="0"/>
              </a:rPr>
              <a:t>Montpellier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Munich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1h45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Londres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Amsterdam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Bordeaux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h10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4h15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Marseille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1h35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Alger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1h15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Lyon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1h40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3h15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Barcelone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3h20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L’OCCITANIE,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au carrefour des transitions pour un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monde plus responsable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INGÉNIEUSE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elle bouillonne de talents 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et de savoir-faire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ACCUEILLANTE </a:t>
            </a:r>
          </a:p>
          <a:p>
            <a:r>
              <a:rPr lang="fr-FR" b="1" dirty="0">
                <a:latin typeface="Gotham Black" panose="02000604040000020004" pitchFamily="2" charset="0"/>
              </a:rPr>
              <a:t>ET SOLIDAIRE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elle n’oublie personne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ENGAGÉE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elle respecte les ressources 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de la planète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VISIONNAIRE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elle innove, le futur est déjà là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Gotham Black" panose="02000604040000020004"/>
              </a:rPr>
              <a:t>TOULOUSE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Gotham Black" panose="02000604040000020004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Gotham Black" panose="02000604040000020004" pitchFamily="2" charset="0"/>
              </a:rPr>
              <a:t>Nos filières d’excellence</a:t>
            </a:r>
            <a:endParaRPr lang="fr-FR" sz="3200" b="1" dirty="0">
              <a:solidFill>
                <a:srgbClr val="BF252E"/>
              </a:solidFill>
              <a:latin typeface="Gotham Ultra" panose="02000604040000020004" pitchFamily="2" charset="0"/>
            </a:endParaRPr>
          </a:p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EN OCCITANIE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Gotham Black" panose="02000604040000020004" pitchFamily="2" charset="0"/>
                </a:rPr>
                <a:t>AÉRONAUTIQUE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Leader mondial </a:t>
              </a:r>
              <a:r>
                <a:rPr lang="fr-FR" sz="12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de l’aéronautique civil, l’envol de l’avion décarboné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est imminent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Black" panose="02000604040000020004" pitchFamily="2" charset="0"/>
                </a:rPr>
                <a:t>ESPACE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Berceau de l’Europe spatiale, 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l’Occitanie a toujours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une conquête d’avance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Black" panose="02000604040000020004" pitchFamily="2" charset="0"/>
                </a:rPr>
                <a:t>ÉNERGIES DÉCARBONÉES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Devenir la 1</a:t>
              </a:r>
              <a:r>
                <a:rPr lang="fr-FR" sz="1200" b="1" baseline="30000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ère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région 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à énergie positive d’Europe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NUMÉRIQUE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Au service du progrès 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collectif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INDUSTRIES </a:t>
            </a:r>
          </a:p>
          <a:p>
            <a:r>
              <a:rPr lang="fr-FR" sz="1600" b="1" dirty="0">
                <a:latin typeface="Gotham Black" panose="02000604040000020004" pitchFamily="2" charset="0"/>
              </a:rPr>
              <a:t>CULTURELLES ET CRÉATIVES</a:t>
            </a:r>
          </a:p>
          <a:p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Les industries culturelles et créatives tiennent le premier rôle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MOBILITÉS </a:t>
            </a:r>
          </a:p>
          <a:p>
            <a:r>
              <a:rPr lang="fr-FR" sz="1600" b="1" dirty="0">
                <a:latin typeface="Gotham Black" panose="02000604040000020004" pitchFamily="2" charset="0"/>
              </a:rPr>
              <a:t>INTELLIGENTES ET DURABLES 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Innover et décarboner les transports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AGRICULTURE &amp; AGROALIMENTAIRE</a:t>
            </a:r>
          </a:p>
          <a:p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Un territoire fertile pour une agriculture et une alimentation durables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TOURISME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S’engager pour un tourisme durable</a:t>
            </a:r>
            <a:r>
              <a:rPr lang="fr-FR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, responsable et solidaire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MER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L’économie bleue a le vent en poupe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SANTÉ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Renouer avec la souveraineté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ENSEIGNEMENT SUPÉRIEUR ET RECHERCHE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Former les nouveaux talents et préparer l’avenir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9617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UNE RÉGION</a:t>
            </a:r>
          </a:p>
          <a:p>
            <a:r>
              <a:rPr lang="fr-FR" sz="3200" b="1" dirty="0">
                <a:latin typeface="Gotham Ultra" panose="02000604040000020004" pitchFamily="2" charset="0"/>
              </a:rPr>
              <a:t>ouverte sur le monde avec ses </a:t>
            </a:r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6 Maisons de l’Occitanie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6" y="2492347"/>
            <a:ext cx="309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BRUXELLES</a:t>
            </a:r>
          </a:p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HAMBOURG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NEW-YORK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SHANGHAI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6CA27B9-88FD-41F1-B077-B760E5B36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303"/>
            <a:ext cx="12092473" cy="56076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914137-00CA-48E0-900F-3BE3A5E9AAF3}"/>
              </a:ext>
            </a:extLst>
          </p:cNvPr>
          <p:cNvSpPr txBox="1"/>
          <p:nvPr/>
        </p:nvSpPr>
        <p:spPr>
          <a:xfrm>
            <a:off x="310054" y="341586"/>
            <a:ext cx="788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L’OCCITANIE,</a:t>
            </a:r>
          </a:p>
          <a:p>
            <a:r>
              <a:rPr lang="fr-FR" sz="2800" b="1" dirty="0">
                <a:latin typeface="Gotham Ultra" panose="02000604040000020004" pitchFamily="2" charset="0"/>
              </a:rPr>
              <a:t>la qualité des services et du cadre de vie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654752-96E2-4DED-89DA-1AB5D388F73E}"/>
              </a:ext>
            </a:extLst>
          </p:cNvPr>
          <p:cNvSpPr txBox="1"/>
          <p:nvPr/>
        </p:nvSpPr>
        <p:spPr>
          <a:xfrm>
            <a:off x="1931897" y="1808777"/>
            <a:ext cx="222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AUTHENTICITÉ</a:t>
            </a:r>
            <a:endParaRPr lang="fr-FR" sz="3200" b="1" dirty="0">
              <a:latin typeface="Gotham Ultra" panose="0200060404000002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55250D-08A0-4FA7-A24F-45DE5C4224D8}"/>
              </a:ext>
            </a:extLst>
          </p:cNvPr>
          <p:cNvSpPr txBox="1"/>
          <p:nvPr/>
        </p:nvSpPr>
        <p:spPr>
          <a:xfrm>
            <a:off x="6019693" y="1720689"/>
            <a:ext cx="298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DÉCOUVRIR</a:t>
            </a:r>
            <a:endParaRPr lang="fr-FR" sz="3200" b="1" dirty="0">
              <a:latin typeface="Gotham Ultra" panose="0200060404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4B0A19-1558-4302-BD2E-B011204229A8}"/>
              </a:ext>
            </a:extLst>
          </p:cNvPr>
          <p:cNvSpPr txBox="1"/>
          <p:nvPr/>
        </p:nvSpPr>
        <p:spPr>
          <a:xfrm>
            <a:off x="9806480" y="3060642"/>
            <a:ext cx="1959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ÊTRE ENSEMBLE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C67FE4-9BE0-49C4-893C-DEC053E3D846}"/>
              </a:ext>
            </a:extLst>
          </p:cNvPr>
          <p:cNvSpPr txBox="1"/>
          <p:nvPr/>
        </p:nvSpPr>
        <p:spPr>
          <a:xfrm>
            <a:off x="3105793" y="4559397"/>
            <a:ext cx="240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ACCUEIL</a:t>
            </a:r>
            <a:endParaRPr lang="fr-FR" sz="2800" b="1" dirty="0">
              <a:latin typeface="Gotham Ultra" panose="02000604040000020004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135540-4C09-4742-9698-F4B284C88860}"/>
              </a:ext>
            </a:extLst>
          </p:cNvPr>
          <p:cNvSpPr txBox="1"/>
          <p:nvPr/>
        </p:nvSpPr>
        <p:spPr>
          <a:xfrm>
            <a:off x="6773222" y="6189487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PRENDRE SOIN DES AUTRES</a:t>
            </a:r>
          </a:p>
        </p:txBody>
      </p:sp>
    </p:spTree>
    <p:extLst>
      <p:ext uri="{BB962C8B-B14F-4D97-AF65-F5344CB8AC3E}">
        <p14:creationId xmlns:p14="http://schemas.microsoft.com/office/powerpoint/2010/main" val="8793934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246</Words>
  <Application>Microsoft Office PowerPoint</Application>
  <PresentationFormat>Grand écran</PresentationFormat>
  <Paragraphs>87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cbourdier@hotelrepublique.com</dc:creator>
  <cp:keywords/>
  <dc:description/>
  <cp:lastModifiedBy>PRAT Laure</cp:lastModifiedBy>
  <cp:revision>24</cp:revision>
  <dcterms:created xsi:type="dcterms:W3CDTF">2024-09-10T13:27:01Z</dcterms:created>
  <dcterms:modified xsi:type="dcterms:W3CDTF">2026-03-23T09:14:35Z</dcterms:modified>
  <cp:category/>
</cp:coreProperties>
</file>