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iko Masuda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/>
    <p:restoredTop sz="94672"/>
  </p:normalViewPr>
  <p:slideViewPr>
    <p:cSldViewPr snapToGrid="0">
      <p:cViewPr varScale="1">
        <p:scale>
          <a:sx n="103" d="100"/>
          <a:sy n="103" d="100"/>
        </p:scale>
        <p:origin x="4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FC004CB-48EE-4A98-92D0-7440A82C9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3FC461-6125-20D3-435C-50C88390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4" y="2899842"/>
            <a:ext cx="788275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人口</a:t>
            </a:r>
            <a:endParaRPr lang="en-US" altLang="ja-JP" b="1" dirty="0">
              <a:solidFill>
                <a:srgbClr val="BF252E"/>
              </a:solidFill>
              <a:latin typeface="Gotham Black" panose="02000604040000020004" pitchFamily="2" charset="0"/>
              <a:ea typeface="MS Mincho"/>
            </a:endParaRPr>
          </a:p>
          <a:p>
            <a:r>
              <a:rPr lang="ja-JP" sz="28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600万人</a:t>
            </a:r>
            <a:r>
              <a:rPr lang="ja-JP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 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ja-JP" sz="16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毎年</a:t>
            </a:r>
          </a:p>
          <a:p>
            <a:r>
              <a:rPr lang="ja-JP" altLang="en-US" sz="16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人口の増加数</a:t>
            </a:r>
            <a:r>
              <a:rPr lang="ja-JP" sz="1600" b="1" dirty="0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 </a:t>
            </a:r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ja-JP" sz="2800" b="1" dirty="0">
                <a:solidFill>
                  <a:srgbClr val="C00000"/>
                </a:solidFill>
                <a:latin typeface="Gotham Black" panose="02000604040000020004" pitchFamily="2" charset="0"/>
                <a:ea typeface="MS Mincho"/>
              </a:rPr>
              <a:t>＋</a:t>
            </a:r>
            <a:r>
              <a:rPr lang="fr-FR" altLang="ja-JP" sz="2800" b="1" dirty="0">
                <a:solidFill>
                  <a:srgbClr val="C00000"/>
                </a:solidFill>
                <a:latin typeface="Gotham Black" panose="02000604040000020004" pitchFamily="2" charset="0"/>
                <a:ea typeface="MS Mincho"/>
              </a:rPr>
              <a:t>4.</a:t>
            </a:r>
            <a:r>
              <a:rPr lang="ja-JP" sz="2800" b="1" dirty="0">
                <a:solidFill>
                  <a:srgbClr val="C00000"/>
                </a:solidFill>
                <a:latin typeface="Gotham Black" panose="02000604040000020004" pitchFamily="2" charset="0"/>
                <a:ea typeface="MS Mincho"/>
              </a:rPr>
              <a:t>5万人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800" b="1" dirty="0">
                <a:latin typeface="Gotham Black" panose="02000604040000020004" pitchFamily="2" charset="0"/>
                <a:ea typeface="MS Mincho"/>
              </a:rPr>
              <a:t>南フランス </a:t>
            </a:r>
          </a:p>
          <a:p>
            <a:r>
              <a:rPr lang="ja-JP" sz="3200" b="1" dirty="0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オクシタニー </a:t>
            </a:r>
          </a:p>
          <a:p>
            <a:r>
              <a:rPr lang="ja-JP" sz="2800" b="1" dirty="0">
                <a:latin typeface="Gotham Black" panose="02000604040000020004" pitchFamily="2" charset="0"/>
                <a:ea typeface="MS Mincho"/>
              </a:rPr>
              <a:t>ヨーロッパ</a:t>
            </a:r>
            <a:r>
              <a:rPr lang="ja-JP" altLang="en-US" sz="2800" b="1" dirty="0">
                <a:latin typeface="Gotham Black" panose="02000604040000020004" pitchFamily="2" charset="0"/>
                <a:ea typeface="MS Mincho"/>
              </a:rPr>
              <a:t>でも</a:t>
            </a:r>
            <a:r>
              <a:rPr lang="ja-JP" sz="2800" b="1" dirty="0">
                <a:latin typeface="Gotham Black" panose="02000604040000020004" pitchFamily="2" charset="0"/>
                <a:ea typeface="MS Mincho"/>
              </a:rPr>
              <a:t>特に</a:t>
            </a:r>
            <a:endParaRPr lang="en-US" altLang="ja-JP" sz="2800" b="1" dirty="0">
              <a:latin typeface="Gotham Black" panose="02000604040000020004" pitchFamily="2" charset="0"/>
              <a:ea typeface="MS Mincho"/>
            </a:endParaRPr>
          </a:p>
          <a:p>
            <a:r>
              <a:rPr lang="ja-JP" sz="2800" b="1" dirty="0">
                <a:latin typeface="Gotham Black" panose="02000604040000020004" pitchFamily="2" charset="0"/>
                <a:ea typeface="MS Mincho"/>
              </a:rPr>
              <a:t>魅力</a:t>
            </a:r>
            <a:r>
              <a:rPr lang="ja-JP" altLang="en-US" sz="2800" b="1" dirty="0">
                <a:latin typeface="Gotham Black" panose="02000604040000020004" pitchFamily="2" charset="0"/>
                <a:ea typeface="MS Mincho"/>
              </a:rPr>
              <a:t>に溢れた</a:t>
            </a:r>
            <a:endParaRPr lang="ja-JP" sz="2800" b="1" dirty="0">
              <a:latin typeface="Gotham Black" panose="02000604040000020004" pitchFamily="2" charset="0"/>
              <a:ea typeface="MS Mincho"/>
            </a:endParaRPr>
          </a:p>
          <a:p>
            <a:r>
              <a:rPr lang="ja-JP" sz="2800" b="1" dirty="0">
                <a:latin typeface="Gotham Black" panose="02000604040000020004" pitchFamily="2" charset="0"/>
                <a:ea typeface="MS Mincho"/>
              </a:rPr>
              <a:t>地域圏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200" b="1">
                <a:latin typeface="Gotham Black" panose="02000604040000020004" pitchFamily="2" charset="0"/>
                <a:ea typeface="MS Mincho"/>
              </a:rPr>
              <a:t>トゥールーズ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200" b="1" dirty="0">
                <a:latin typeface="Gotham Black" panose="02000604040000020004" pitchFamily="2" charset="0"/>
                <a:ea typeface="MS Mincho"/>
              </a:rPr>
              <a:t>モンペリエ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7"/>
            <a:ext cx="1726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BF252E"/>
                </a:solidFill>
              </a:rPr>
              <a:t>ミュンヘン</a:t>
            </a:r>
            <a:r>
              <a:rPr lang="ja-JP" sz="1000">
                <a:solidFill>
                  <a:srgbClr val="BF252E"/>
                </a:solidFill>
              </a:rPr>
              <a:t>1時間</a:t>
            </a:r>
            <a:r>
              <a:rPr lang="ja-JP" sz="1000" dirty="0">
                <a:solidFill>
                  <a:srgbClr val="BF252E"/>
                </a:solidFill>
              </a:rPr>
              <a:t>45分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7"/>
            <a:ext cx="1305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dirty="0">
                <a:solidFill>
                  <a:srgbClr val="BF252E"/>
                </a:solidFill>
              </a:rPr>
              <a:t>ロンドン 1時間55分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757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>
                <a:solidFill>
                  <a:srgbClr val="BF252E"/>
                </a:solidFill>
              </a:rPr>
              <a:t>アムステルダム 1時間55分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>
                <a:solidFill>
                  <a:srgbClr val="BF252E"/>
                </a:solidFill>
              </a:rPr>
              <a:t>ボルドー 2時間10分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>
                <a:solidFill>
                  <a:srgbClr val="BF252E"/>
                </a:solidFill>
              </a:rPr>
              <a:t>パリ 4時間15分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30" y="5722210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988159" y="5743059"/>
            <a:ext cx="1591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 dirty="0">
                <a:solidFill>
                  <a:srgbClr val="BF252E"/>
                </a:solidFill>
                <a:latin typeface="Gotham Light" panose="02000604040000020004" pitchFamily="2" charset="0"/>
                <a:ea typeface="MS Mincho"/>
              </a:rPr>
              <a:t>マルセイユ 1時間35分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129" y="5585191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975077" y="5526531"/>
            <a:ext cx="1450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dirty="0">
                <a:solidFill>
                  <a:srgbClr val="BF252E"/>
                </a:solidFill>
              </a:rPr>
              <a:t>アルジェ 1時間15分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30" y="5923934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988159" y="594478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>
                <a:solidFill>
                  <a:srgbClr val="BF252E"/>
                </a:solidFill>
              </a:rPr>
              <a:t>リヨン 1時間40分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368" y="6148316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973997" y="616916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>
                <a:solidFill>
                  <a:srgbClr val="BF252E"/>
                </a:solidFill>
              </a:rPr>
              <a:t>パリ 3時間15分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368" y="6359237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973997" y="6380086"/>
            <a:ext cx="1537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000" b="1" dirty="0">
                <a:solidFill>
                  <a:srgbClr val="BF252E"/>
                </a:solidFill>
              </a:rPr>
              <a:t>バルセロナ 3時間20分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オクシタニー </a:t>
            </a:r>
          </a:p>
          <a:p>
            <a:r>
              <a:rPr lang="ja-JP" sz="2800" b="1">
                <a:latin typeface="Gotham Black" panose="02000604040000020004" pitchFamily="2" charset="0"/>
                <a:ea typeface="MS Mincho"/>
              </a:rPr>
              <a:t>より責任のある世界に向かって</a:t>
            </a:r>
          </a:p>
          <a:p>
            <a:r>
              <a:rPr lang="ja-JP" sz="2800" b="1">
                <a:latin typeface="Gotham Black" panose="02000604040000020004" pitchFamily="2" charset="0"/>
                <a:ea typeface="MS Mincho"/>
              </a:rPr>
              <a:t>変遷する中心地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>
                <a:latin typeface="Gotham Black" panose="02000604040000020004" pitchFamily="2" charset="0"/>
                <a:ea typeface="MS Mincho"/>
              </a:rPr>
              <a:t>創意工夫に富む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才能とノウハウが 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湧きたつ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>
                <a:latin typeface="Gotham Black" panose="02000604040000020004" pitchFamily="2" charset="0"/>
                <a:ea typeface="MS Mincho"/>
              </a:rPr>
              <a:t>おもてなしと </a:t>
            </a:r>
          </a:p>
          <a:p>
            <a:r>
              <a:rPr lang="ja-JP" b="1">
                <a:latin typeface="Gotham Black" panose="02000604040000020004" pitchFamily="2" charset="0"/>
                <a:ea typeface="MS Mincho"/>
              </a:rPr>
              <a:t>連帯の心を持つ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人間を置き去りにしない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>
                <a:latin typeface="Gotham Black" panose="02000604040000020004" pitchFamily="2" charset="0"/>
                <a:ea typeface="MS Mincho"/>
              </a:rPr>
              <a:t>積極的に取り組む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地球の資源を 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尊重する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b="1">
                <a:latin typeface="Gotham Black" panose="02000604040000020004" pitchFamily="2" charset="0"/>
                <a:ea typeface="MS Mincho"/>
              </a:rPr>
              <a:t>ビジョンを持つ</a:t>
            </a:r>
          </a:p>
          <a:p>
            <a:r>
              <a:rPr lang="ja-JP" sz="16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イノベーションと共に、未来はすぐそこに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100" b="1">
                <a:latin typeface="Gotham Black" panose="02000604040000020004"/>
                <a:ea typeface="MS Mincho"/>
              </a:rPr>
              <a:t>トゥールーズ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100" b="1">
                <a:latin typeface="Gotham Black" panose="02000604040000020004"/>
                <a:ea typeface="MS Mincho"/>
              </a:rPr>
              <a:t>モンペリエ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>
                <a:latin typeface="Gotham Black" panose="02000604040000020004" pitchFamily="2" charset="0"/>
                <a:ea typeface="MS Mincho"/>
              </a:rPr>
              <a:t>卓越した業界</a:t>
            </a:r>
          </a:p>
          <a:p>
            <a:r>
              <a:rPr lang="ja-JP" sz="3200" b="1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オクシタニーの誇り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sz="1400" b="1">
                  <a:latin typeface="Gotham Black" panose="02000604040000020004" pitchFamily="2" charset="0"/>
                  <a:ea typeface="MS Mincho"/>
                </a:rPr>
                <a:t>航空産業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民間航空分野の世界的中心地、グリーンフライトの飛躍は目前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sz="1600" b="1">
                  <a:latin typeface="Gotham Black" panose="02000604040000020004" pitchFamily="2" charset="0"/>
                  <a:ea typeface="MS Mincho"/>
                </a:rPr>
                <a:t>宇宙産業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ヨーロッパ宇宙産業の黎明期 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オクシタニーは常に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先を目指し挑戦する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sz="1600" b="1">
                  <a:latin typeface="Gotham Black" panose="02000604040000020004" pitchFamily="2" charset="0"/>
                  <a:ea typeface="MS Mincho"/>
                </a:rPr>
                <a:t>再生エネルギー業界 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環境にポジティブなエネルギー </a:t>
              </a:r>
            </a:p>
            <a:p>
              <a:r>
                <a:rPr lang="ja-JP" sz="1200" b="1">
                  <a:solidFill>
                    <a:srgbClr val="BF252E"/>
                  </a:solidFill>
                  <a:latin typeface="Gotham Black" panose="02000604040000020004" pitchFamily="2" charset="0"/>
                  <a:ea typeface="MS Mincho"/>
                </a:rPr>
                <a:t>ヨーロッパにおけるNo.1地域圏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デジタル業界</a:t>
            </a:r>
            <a:endParaRPr lang="ja-JP" altLang="en-US" sz="1600" b="1">
              <a:latin typeface="Gotham Black" panose="02000604040000020004" pitchFamily="2" charset="0"/>
              <a:ea typeface="MS Mincho"/>
            </a:endParaRPr>
          </a:p>
          <a:p>
            <a:r>
              <a:rPr lang="ja-JP" altLang="en-US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社会貢献する</a:t>
            </a:r>
            <a:endParaRPr lang="ja-JP" sz="1200" b="1">
              <a:solidFill>
                <a:srgbClr val="BF252E"/>
              </a:solidFill>
              <a:latin typeface="Gotham Black" panose="02000604040000020004" pitchFamily="2" charset="0"/>
              <a:ea typeface="MS Mincho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文化・クリエイティブ </a:t>
            </a:r>
          </a:p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業界</a:t>
            </a:r>
          </a:p>
          <a:p>
            <a:r>
              <a:rPr lang="ja-JP" altLang="en-US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主導的な役割を担う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インテリジェント＆持続可能な </a:t>
            </a:r>
          </a:p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モビリティ 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交通機関を刷新、脱炭素化する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農業＆農産物加工業界</a:t>
            </a:r>
          </a:p>
          <a:p>
            <a:r>
              <a:rPr lang="ja-JP" altLang="en-US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持続可能な農業および食の発展を支える地域</a:t>
            </a:r>
            <a:endParaRPr lang="ja-JP" sz="1200" b="1">
              <a:solidFill>
                <a:srgbClr val="BF252E"/>
              </a:solidFill>
              <a:latin typeface="Gotham Black" panose="02000604040000020004" pitchFamily="2" charset="0"/>
              <a:ea typeface="MS Mincho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観光業界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持続可能なツーリズムへの取り組み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海洋産業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ブルーエコノミーが追い風に乗る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健康・ヘルスケア産業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主権と共に改めてつながりを構築する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latin typeface="Gotham Black" panose="02000604040000020004" pitchFamily="2" charset="0"/>
                <a:ea typeface="MS Mincho"/>
              </a:rPr>
              <a:t>高等教育・研究関連</a:t>
            </a:r>
          </a:p>
          <a:p>
            <a:r>
              <a:rPr lang="ja-JP" sz="1200" b="1">
                <a:solidFill>
                  <a:srgbClr val="BF252E"/>
                </a:solidFill>
                <a:latin typeface="Gotham Black" panose="02000604040000020004" pitchFamily="2" charset="0"/>
                <a:ea typeface="MS Mincho"/>
              </a:rPr>
              <a:t>才能を有する新しい人材の育成と未来に対する備え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9617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 dirty="0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1つの地域圏</a:t>
            </a:r>
          </a:p>
          <a:p>
            <a:r>
              <a:rPr lang="ja-JP" sz="3200" b="1" dirty="0">
                <a:latin typeface="Gotham Ultra" panose="02000604040000020004" pitchFamily="2" charset="0"/>
                <a:ea typeface="MS Mincho"/>
              </a:rPr>
              <a:t>世界に対して開かれた</a:t>
            </a:r>
            <a:r>
              <a:rPr lang="fr-FR" altLang="ja-JP" sz="3200" b="1" dirty="0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6</a:t>
            </a:r>
            <a:r>
              <a:rPr lang="ja-JP" sz="3200" b="1" dirty="0">
                <a:solidFill>
                  <a:srgbClr val="BF252E"/>
                </a:solidFill>
                <a:latin typeface="Gotham Ultra" panose="02000604040000020004" pitchFamily="2" charset="0"/>
                <a:ea typeface="MS Mincho"/>
              </a:rPr>
              <a:t>つの地域圏オフィス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67827" y="2522151"/>
            <a:ext cx="3090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 dirty="0">
                <a:latin typeface="Gotham Black" panose="02000604040000020004" pitchFamily="2" charset="0"/>
                <a:ea typeface="MS Mincho"/>
              </a:rPr>
              <a:t>ブリュッセル</a:t>
            </a:r>
          </a:p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ハンブル</a:t>
            </a:r>
            <a:r>
              <a:rPr lang="ja-JP" altLang="en-US" sz="1100" b="1">
                <a:latin typeface="Gotham Black" panose="02000604040000020004" pitchFamily="2" charset="0"/>
                <a:ea typeface="MS Mincho"/>
              </a:rPr>
              <a:t>グ</a:t>
            </a:r>
            <a:endParaRPr lang="ja-JP" sz="1100" b="1" dirty="0">
              <a:latin typeface="Gotham Black" panose="02000604040000020004" pitchFamily="2" charset="0"/>
              <a:ea typeface="MS Mincho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ニューヨーク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カサブランカ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上海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sz="1100" b="1">
                <a:latin typeface="Gotham Black" panose="02000604040000020004" pitchFamily="2" charset="0"/>
                <a:ea typeface="MS Mincho"/>
              </a:rPr>
              <a:t>東京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30EA484-1A00-4652-8706-7470BD10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" y="2348160"/>
            <a:ext cx="12181367" cy="44285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E2F6A69-7B9B-4FD5-B652-31F331B2DC51}"/>
              </a:ext>
            </a:extLst>
          </p:cNvPr>
          <p:cNvSpPr txBox="1"/>
          <p:nvPr/>
        </p:nvSpPr>
        <p:spPr>
          <a:xfrm>
            <a:off x="375369" y="312772"/>
            <a:ext cx="7882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3200" b="1" dirty="0">
                <a:solidFill>
                  <a:srgbClr val="C00000"/>
                </a:solidFill>
                <a:latin typeface="Gotham Ultra" panose="02000604040000020004" pitchFamily="2" charset="0"/>
                <a:ea typeface="MS Mincho"/>
              </a:rPr>
              <a:t>オクシタニー</a:t>
            </a:r>
          </a:p>
          <a:p>
            <a:r>
              <a:rPr lang="ja-JP" sz="2400" b="1" dirty="0">
                <a:latin typeface="Gotham Ultra" panose="02000604040000020004" pitchFamily="2" charset="0"/>
                <a:ea typeface="MS Mincho"/>
              </a:rPr>
              <a:t>サービスの水準と</a:t>
            </a:r>
          </a:p>
          <a:p>
            <a:r>
              <a:rPr lang="ja-JP" sz="2400" b="1" dirty="0">
                <a:latin typeface="Gotham Ultra" panose="02000604040000020004" pitchFamily="2" charset="0"/>
                <a:ea typeface="MS Mincho"/>
              </a:rPr>
              <a:t>生活の質を連結させる場所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9E7144-F688-40A3-9951-BFEE59F649DD}"/>
              </a:ext>
            </a:extLst>
          </p:cNvPr>
          <p:cNvSpPr txBox="1"/>
          <p:nvPr/>
        </p:nvSpPr>
        <p:spPr>
          <a:xfrm>
            <a:off x="1550534" y="1847164"/>
            <a:ext cx="3686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000" b="1" dirty="0">
                <a:latin typeface="Gotham Ultra" panose="02000604040000020004" pitchFamily="2" charset="0"/>
                <a:ea typeface="MS Mincho"/>
              </a:rPr>
              <a:t>オーセンティック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CF341E-6CC1-49DE-9B96-59E4F7EB2997}"/>
              </a:ext>
            </a:extLst>
          </p:cNvPr>
          <p:cNvSpPr txBox="1"/>
          <p:nvPr/>
        </p:nvSpPr>
        <p:spPr>
          <a:xfrm>
            <a:off x="7260266" y="1750089"/>
            <a:ext cx="124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000" b="1" dirty="0">
                <a:latin typeface="Gotham Ultra" panose="02000604040000020004" pitchFamily="2" charset="0"/>
                <a:ea typeface="MS Mincho"/>
              </a:rPr>
              <a:t>発見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3B1C8D-7F51-456F-BF3F-AD3AF1D6ACC2}"/>
              </a:ext>
            </a:extLst>
          </p:cNvPr>
          <p:cNvSpPr txBox="1"/>
          <p:nvPr/>
        </p:nvSpPr>
        <p:spPr>
          <a:xfrm>
            <a:off x="10934286" y="2911310"/>
            <a:ext cx="1346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000" b="1" dirty="0">
                <a:latin typeface="Gotham Ultra" panose="02000604040000020004" pitchFamily="2" charset="0"/>
                <a:ea typeface="MS Mincho"/>
              </a:rPr>
              <a:t>共に</a:t>
            </a:r>
          </a:p>
          <a:p>
            <a:r>
              <a:rPr lang="ja-JP" sz="2000" b="1" dirty="0">
                <a:latin typeface="Gotham Ultra" panose="02000604040000020004" pitchFamily="2" charset="0"/>
                <a:ea typeface="MS Mincho"/>
              </a:rPr>
              <a:t>生きる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3F20B0-CFA2-4F75-AA11-88EBADEA858F}"/>
              </a:ext>
            </a:extLst>
          </p:cNvPr>
          <p:cNvSpPr txBox="1"/>
          <p:nvPr/>
        </p:nvSpPr>
        <p:spPr>
          <a:xfrm>
            <a:off x="710305" y="4171189"/>
            <a:ext cx="3686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000" b="1" dirty="0">
                <a:latin typeface="Gotham Ultra" panose="02000604040000020004" pitchFamily="2" charset="0"/>
                <a:ea typeface="MS Mincho"/>
              </a:rPr>
              <a:t>思いやりを込めてお迎え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EDCC8E-64D2-490B-8AA4-BB25EDAEF064}"/>
              </a:ext>
            </a:extLst>
          </p:cNvPr>
          <p:cNvSpPr txBox="1"/>
          <p:nvPr/>
        </p:nvSpPr>
        <p:spPr>
          <a:xfrm>
            <a:off x="7334196" y="6188921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2000" b="1" dirty="0">
                <a:latin typeface="Gotham Ultra" panose="02000604040000020004" pitchFamily="2" charset="0"/>
                <a:ea typeface="MS Mincho"/>
              </a:rPr>
              <a:t>周りの人々を大切に</a:t>
            </a:r>
          </a:p>
        </p:txBody>
      </p:sp>
    </p:spTree>
    <p:extLst>
      <p:ext uri="{BB962C8B-B14F-4D97-AF65-F5344CB8AC3E}">
        <p14:creationId xmlns:p14="http://schemas.microsoft.com/office/powerpoint/2010/main" val="10205161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Mincho"/>
        <a:cs typeface=""/>
      </a:majorFont>
      <a:minorFont>
        <a:latin typeface="Calibri" panose="020F0502020204030204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718</Words>
  <Application>Microsoft Office PowerPoint</Application>
  <PresentationFormat>Grand écran</PresentationFormat>
  <Paragraphs>88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cbourdier@hotelrepublique.com</dc:creator>
  <cp:lastModifiedBy>BIGA Marion</cp:lastModifiedBy>
  <cp:revision>20</cp:revision>
  <dcterms:created xsi:type="dcterms:W3CDTF">2024-09-10T13:27:01Z</dcterms:created>
  <dcterms:modified xsi:type="dcterms:W3CDTF">2026-03-20T15:17:34Z</dcterms:modified>
</cp:coreProperties>
</file>