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4DA"/>
    <a:srgbClr val="7E9467"/>
    <a:srgbClr val="CECAC3"/>
    <a:srgbClr val="AED6F0"/>
    <a:srgbClr val="FBF8F5"/>
    <a:srgbClr val="ABB2CD"/>
    <a:srgbClr val="B9BFD5"/>
    <a:srgbClr val="C3C8DB"/>
    <a:srgbClr val="DADDE9"/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BD79AA0-EC9A-447C-8E00-65150D71F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9815B658-E040-4691-A7D2-57B00278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75" y="0"/>
            <a:ext cx="863677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Millionen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Einwohner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sz="2800" b="1" dirty="0">
                <a:solidFill>
                  <a:srgbClr val="C00000"/>
                </a:solidFill>
                <a:latin typeface="Gotham Black" panose="02000604040000020004" pitchFamily="2" charset="0"/>
              </a:rPr>
              <a:t>+ 45.000</a:t>
            </a: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neue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Einwohner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pro 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Jahr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455" y="5409197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3210055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777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München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London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617" y="5747181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3126246" y="5768030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216" y="5610162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3094362" y="554445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Alger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617" y="5948905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3126246" y="596975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455" y="6173287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3112084" y="6194136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455" y="6384208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3112084" y="6405057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117D4-3E95-4B84-9647-355513E445EB}"/>
              </a:ext>
            </a:extLst>
          </p:cNvPr>
          <p:cNvSpPr/>
          <p:nvPr/>
        </p:nvSpPr>
        <p:spPr>
          <a:xfrm>
            <a:off x="10173163" y="2565503"/>
            <a:ext cx="477561" cy="161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B4215-88CD-4FCE-9604-D29B12BFBD47}"/>
              </a:ext>
            </a:extLst>
          </p:cNvPr>
          <p:cNvSpPr/>
          <p:nvPr/>
        </p:nvSpPr>
        <p:spPr>
          <a:xfrm>
            <a:off x="11728304" y="431718"/>
            <a:ext cx="302802" cy="71202"/>
          </a:xfrm>
          <a:prstGeom prst="rect">
            <a:avLst/>
          </a:prstGeom>
          <a:solidFill>
            <a:srgbClr val="FB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EAC6CAD-2B4B-4393-99DE-92EA7CA81357}"/>
              </a:ext>
            </a:extLst>
          </p:cNvPr>
          <p:cNvSpPr/>
          <p:nvPr/>
        </p:nvSpPr>
        <p:spPr>
          <a:xfrm>
            <a:off x="11707318" y="982152"/>
            <a:ext cx="167890" cy="71202"/>
          </a:xfrm>
          <a:prstGeom prst="roundRect">
            <a:avLst/>
          </a:prstGeom>
          <a:solidFill>
            <a:srgbClr val="FB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5FB4E2C-2328-4625-8F1F-5B93799568F5}"/>
              </a:ext>
            </a:extLst>
          </p:cNvPr>
          <p:cNvSpPr/>
          <p:nvPr/>
        </p:nvSpPr>
        <p:spPr>
          <a:xfrm>
            <a:off x="11430276" y="457200"/>
            <a:ext cx="167890" cy="71202"/>
          </a:xfrm>
          <a:prstGeom prst="roundRect">
            <a:avLst/>
          </a:prstGeom>
          <a:solidFill>
            <a:srgbClr val="FB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FC9F5A-E16C-404B-8345-C70F73A2DF0A}"/>
              </a:ext>
            </a:extLst>
          </p:cNvPr>
          <p:cNvCxnSpPr>
            <a:cxnSpLocks/>
          </p:cNvCxnSpPr>
          <p:nvPr/>
        </p:nvCxnSpPr>
        <p:spPr>
          <a:xfrm>
            <a:off x="11410122" y="502920"/>
            <a:ext cx="238929" cy="0"/>
          </a:xfrm>
          <a:prstGeom prst="line">
            <a:avLst/>
          </a:prstGeom>
          <a:ln w="76200">
            <a:solidFill>
              <a:srgbClr val="FBF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4E3E626B-58DF-45D0-9AAA-2596DCF8F7F1}"/>
              </a:ext>
            </a:extLst>
          </p:cNvPr>
          <p:cNvSpPr/>
          <p:nvPr/>
        </p:nvSpPr>
        <p:spPr>
          <a:xfrm>
            <a:off x="11554417" y="329873"/>
            <a:ext cx="45719" cy="45719"/>
          </a:xfrm>
          <a:prstGeom prst="ellipse">
            <a:avLst/>
          </a:prstGeom>
          <a:solidFill>
            <a:srgbClr val="FBF8F5"/>
          </a:solidFill>
          <a:ln>
            <a:solidFill>
              <a:srgbClr val="FB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CD4F7AF3-E6D9-4518-9854-51C495922D5B}"/>
              </a:ext>
            </a:extLst>
          </p:cNvPr>
          <p:cNvSpPr/>
          <p:nvPr/>
        </p:nvSpPr>
        <p:spPr>
          <a:xfrm>
            <a:off x="11570052" y="311458"/>
            <a:ext cx="45719" cy="45719"/>
          </a:xfrm>
          <a:prstGeom prst="ellipse">
            <a:avLst/>
          </a:prstGeom>
          <a:solidFill>
            <a:srgbClr val="FBF8F5"/>
          </a:solidFill>
          <a:ln>
            <a:solidFill>
              <a:srgbClr val="FB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6CB38F8-9D69-4747-8676-B156ACEBB89A}"/>
              </a:ext>
            </a:extLst>
          </p:cNvPr>
          <p:cNvSpPr/>
          <p:nvPr/>
        </p:nvSpPr>
        <p:spPr>
          <a:xfrm>
            <a:off x="11615771" y="311457"/>
            <a:ext cx="45719" cy="45719"/>
          </a:xfrm>
          <a:prstGeom prst="ellipse">
            <a:avLst/>
          </a:prstGeom>
          <a:solidFill>
            <a:srgbClr val="FBF8F5"/>
          </a:solidFill>
          <a:ln>
            <a:solidFill>
              <a:srgbClr val="FB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B59757D-A05A-4E61-A14F-557D9F3110BD}"/>
              </a:ext>
            </a:extLst>
          </p:cNvPr>
          <p:cNvSpPr/>
          <p:nvPr/>
        </p:nvSpPr>
        <p:spPr>
          <a:xfrm>
            <a:off x="11661344" y="307013"/>
            <a:ext cx="45719" cy="45719"/>
          </a:xfrm>
          <a:prstGeom prst="ellipse">
            <a:avLst/>
          </a:prstGeom>
          <a:solidFill>
            <a:srgbClr val="FBF8F5"/>
          </a:solidFill>
          <a:ln>
            <a:solidFill>
              <a:srgbClr val="FB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6038149-68AE-454B-81A9-87B426679940}"/>
              </a:ext>
            </a:extLst>
          </p:cNvPr>
          <p:cNvSpPr/>
          <p:nvPr/>
        </p:nvSpPr>
        <p:spPr>
          <a:xfrm>
            <a:off x="11523740" y="311138"/>
            <a:ext cx="45719" cy="45719"/>
          </a:xfrm>
          <a:prstGeom prst="ellipse">
            <a:avLst/>
          </a:prstGeom>
          <a:solidFill>
            <a:srgbClr val="FBF8F5"/>
          </a:solidFill>
          <a:ln>
            <a:solidFill>
              <a:srgbClr val="FB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Gotham Black" panose="02000604040000020004" pitchFamily="2" charset="0"/>
              </a:rPr>
              <a:t>Die </a:t>
            </a:r>
            <a:r>
              <a:rPr lang="fr-FR" sz="2800" b="1" dirty="0" err="1">
                <a:latin typeface="Gotham Black" panose="02000604040000020004" pitchFamily="2" charset="0"/>
              </a:rPr>
              <a:t>südfranzösische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  <a:r>
              <a:rPr lang="fr-FR" sz="2800" b="1" dirty="0" err="1">
                <a:latin typeface="Gotham Black" panose="02000604040000020004" pitchFamily="2" charset="0"/>
              </a:rPr>
              <a:t>Region</a:t>
            </a:r>
            <a:endParaRPr lang="fr-FR" sz="2800" b="1" dirty="0">
              <a:latin typeface="Gotham Black" panose="02000604040000020004" pitchFamily="2" charset="0"/>
            </a:endParaRP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OCCITANIE, </a:t>
            </a:r>
          </a:p>
          <a:p>
            <a:r>
              <a:rPr lang="fr-FR" sz="2800" b="1" dirty="0" err="1">
                <a:latin typeface="Gotham Black" panose="02000604040000020004" pitchFamily="2" charset="0"/>
              </a:rPr>
              <a:t>eine</a:t>
            </a:r>
            <a:r>
              <a:rPr lang="fr-FR" sz="2800" b="1" dirty="0">
                <a:latin typeface="Gotham Black" panose="02000604040000020004" pitchFamily="2" charset="0"/>
              </a:rPr>
              <a:t> der </a:t>
            </a:r>
            <a:r>
              <a:rPr lang="fr-FR" sz="2800" b="1" dirty="0" err="1">
                <a:latin typeface="Gotham Black" panose="02000604040000020004" pitchFamily="2" charset="0"/>
              </a:rPr>
              <a:t>attraktivsten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2800" b="1" dirty="0" err="1">
                <a:latin typeface="Gotham Black" panose="02000604040000020004" pitchFamily="2" charset="0"/>
              </a:rPr>
              <a:t>Regionen</a:t>
            </a:r>
            <a:r>
              <a:rPr lang="fr-FR" sz="2800" b="1" dirty="0">
                <a:latin typeface="Gotham Black" panose="02000604040000020004" pitchFamily="2" charset="0"/>
              </a:rPr>
              <a:t> Europas 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OCCITANIE, </a:t>
            </a:r>
          </a:p>
          <a:p>
            <a:r>
              <a:rPr lang="de-DE" sz="2800" b="1" dirty="0">
                <a:latin typeface="Gotham Black" panose="02000604040000020004" pitchFamily="2" charset="0"/>
              </a:rPr>
              <a:t>Am Schnittpunkt des Wandels hin zu einer </a:t>
            </a:r>
          </a:p>
          <a:p>
            <a:r>
              <a:rPr lang="de-DE" sz="2800" b="1" dirty="0">
                <a:latin typeface="Gotham Black" panose="02000604040000020004" pitchFamily="2" charset="0"/>
              </a:rPr>
              <a:t>anderen verantwortungsvolleren Welt</a:t>
            </a:r>
            <a:endParaRPr lang="fr-FR" sz="2800" b="1" dirty="0">
              <a:latin typeface="Gotham Black" panose="0200060404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Gotham Black" panose="02000604040000020004" pitchFamily="2" charset="0"/>
              </a:rPr>
              <a:t>IHR ERFINDUNGSREICHTUM</a:t>
            </a:r>
          </a:p>
          <a:p>
            <a:r>
              <a:rPr lang="de-DE" b="1" dirty="0">
                <a:latin typeface="Gotham Black" panose="02000604040000020004" pitchFamily="2" charset="0"/>
              </a:rPr>
              <a:t> </a:t>
            </a:r>
            <a:r>
              <a:rPr lang="de-DE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basiert auf Talenten und Know-how </a:t>
            </a:r>
            <a:endParaRPr lang="fr-FR" sz="16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Mit GASTLICHKEIT </a:t>
            </a:r>
          </a:p>
          <a:p>
            <a:r>
              <a:rPr lang="fr-FR" b="1" dirty="0">
                <a:latin typeface="Gotham Black" panose="02000604040000020004" pitchFamily="2" charset="0"/>
              </a:rPr>
              <a:t>UND SOLIDARITÄT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ist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sie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für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alle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und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jeden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da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482849" y="5076247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Gotham Black" panose="02000604040000020004" pitchFamily="2" charset="0"/>
              </a:rPr>
              <a:t>Dank</a:t>
            </a:r>
            <a:r>
              <a:rPr lang="fr-FR" b="1" dirty="0">
                <a:latin typeface="Gotham Black" panose="02000604040000020004" pitchFamily="2" charset="0"/>
              </a:rPr>
              <a:t> </a:t>
            </a:r>
            <a:r>
              <a:rPr lang="fr-FR" b="1" dirty="0" err="1">
                <a:latin typeface="Gotham Black" panose="02000604040000020004" pitchFamily="2" charset="0"/>
              </a:rPr>
              <a:t>ihres</a:t>
            </a:r>
            <a:r>
              <a:rPr lang="fr-FR" b="1" dirty="0">
                <a:latin typeface="Gotham Black" panose="02000604040000020004" pitchFamily="2" charset="0"/>
              </a:rPr>
              <a:t> ENGAGEMENTS</a:t>
            </a:r>
          </a:p>
          <a:p>
            <a:r>
              <a:rPr lang="de-DE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bewahrt sie die Ressourcen des Planeten</a:t>
            </a:r>
            <a:endParaRPr lang="fr-FR" sz="16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Als VISIONÄRIN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steht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sie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für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Innovationen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in 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einer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nahen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Zukunft</a:t>
            </a:r>
            <a:endParaRPr lang="fr-FR" sz="16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Gotham Black" panose="02000604040000020004" pitchFamily="2" charset="0"/>
              </a:rPr>
              <a:t>Unsere</a:t>
            </a:r>
            <a:r>
              <a:rPr lang="fr-FR" sz="3200" b="1" dirty="0">
                <a:latin typeface="Gotham Black" panose="02000604040000020004" pitchFamily="2" charset="0"/>
              </a:rPr>
              <a:t> </a:t>
            </a:r>
            <a:r>
              <a:rPr lang="fr-FR" sz="3200" b="1" dirty="0" err="1">
                <a:latin typeface="Gotham Black" panose="02000604040000020004" pitchFamily="2" charset="0"/>
              </a:rPr>
              <a:t>Exzellenz-Branchen</a:t>
            </a:r>
            <a:endParaRPr lang="fr-FR" sz="3200" b="1" dirty="0">
              <a:latin typeface="Gotham Black" panose="02000604040000020004" pitchFamily="2" charset="0"/>
            </a:endParaRP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IN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Gotham Black" panose="02000604040000020004" pitchFamily="2" charset="0"/>
                </a:rPr>
                <a:t>LUFTFAHRT</a:t>
              </a:r>
            </a:p>
            <a:p>
              <a:r>
                <a:rPr lang="de-DE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Weltweit führend in der zivilen Luftfahrt, </a:t>
              </a:r>
            </a:p>
            <a:p>
              <a:r>
                <a:rPr lang="de-DE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der Start des </a:t>
              </a:r>
              <a:r>
                <a:rPr lang="de-DE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CO2-freienFl</a:t>
              </a:r>
              <a:r>
                <a:rPr lang="de-DE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ugzeugs steht unmittelbar bevor</a:t>
              </a:r>
              <a:endParaRPr lang="fr-FR" sz="1200" b="1" dirty="0">
                <a:solidFill>
                  <a:srgbClr val="BF252E"/>
                </a:solidFill>
                <a:latin typeface="Gotham Black" panose="02000604040000020004" pitchFamily="2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RAUMFAHRT</a:t>
              </a:r>
            </a:p>
            <a:p>
              <a:r>
                <a:rPr lang="de-DE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Occitanie ist die europäische Wiege der Raumfahrt und liegt immer in Führung </a:t>
              </a:r>
              <a:endParaRPr lang="fr-FR" sz="1200" b="1" dirty="0">
                <a:solidFill>
                  <a:srgbClr val="BF252E"/>
                </a:solidFill>
                <a:latin typeface="Gotham Black" panose="02000604040000020004" pitchFamily="2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CO2-freie </a:t>
              </a:r>
              <a:r>
                <a:rPr lang="fr-FR" sz="1600" b="1" dirty="0" err="1">
                  <a:solidFill>
                    <a:srgbClr val="C00000"/>
                  </a:solidFill>
                  <a:latin typeface="Gotham Black" panose="02000604040000020004" pitchFamily="2" charset="0"/>
                </a:rPr>
                <a:t>Energien</a:t>
              </a:r>
              <a:endParaRPr lang="fr-FR" sz="1600" b="1" dirty="0">
                <a:solidFill>
                  <a:srgbClr val="C00000"/>
                </a:solidFill>
                <a:latin typeface="Gotham Black" panose="02000604040000020004" pitchFamily="2" charset="0"/>
              </a:endParaRP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Exemplarische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klimaneutrale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Region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Europas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werden</a:t>
              </a:r>
              <a:endParaRPr lang="fr-FR" sz="1200" b="1" dirty="0">
                <a:solidFill>
                  <a:srgbClr val="BF252E"/>
                </a:solidFill>
                <a:latin typeface="Gotham Black" panose="02000604040000020004" pitchFamily="2" charset="0"/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DIGITALISIERUNG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Dienste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des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kollektiven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Fortschritts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69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KULTUR- UND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KREATIVWIRTSCHAFT (KKW)</a:t>
            </a:r>
          </a:p>
          <a:p>
            <a:r>
              <a:rPr lang="de-DE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Die Kultur- und Kreativwirtschaft spielt eine führende Rolle</a:t>
            </a:r>
            <a:endParaRPr lang="fr-FR" sz="1200" b="1" dirty="0">
              <a:solidFill>
                <a:srgbClr val="C00000"/>
              </a:solidFill>
              <a:latin typeface="Gotham Black" panose="02000604040000020004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INTELLIGENTE UND NACHHALTIGE MOBILITÄT</a:t>
            </a:r>
            <a:endParaRPr lang="fr-FR" sz="1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de-DE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Innovationen und die Dekarbonisierung des Verkehrs anschieben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LAND- UND AGRARWIRTSCHAFT</a:t>
            </a:r>
          </a:p>
          <a:p>
            <a:r>
              <a:rPr lang="de-DE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Ein fruchtbares Gebiet für nachhaltige Landwirtschaft und Ernährung</a:t>
            </a:r>
            <a:endParaRPr lang="fr-FR" sz="1200" b="1" dirty="0">
              <a:solidFill>
                <a:srgbClr val="C00000"/>
              </a:solidFill>
              <a:latin typeface="Gotham Black" panose="02000604040000020004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TOURISMUS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Sich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für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einen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de-DE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nachhaltigen</a:t>
            </a:r>
            <a:r>
              <a:rPr lang="de-DE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, verantwortungsvollen und solidarischen 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Tourismus </a:t>
            </a:r>
            <a:r>
              <a:rPr lang="fr-FR" sz="1200" b="1" dirty="0" err="1">
                <a:solidFill>
                  <a:srgbClr val="C00000"/>
                </a:solidFill>
                <a:latin typeface="Gotham Black" panose="02000604040000020004" pitchFamily="2" charset="0"/>
              </a:rPr>
              <a:t>einsetzen</a:t>
            </a:r>
            <a:endParaRPr lang="fr-FR" sz="1200" b="1" dirty="0">
              <a:solidFill>
                <a:srgbClr val="C00000"/>
              </a:solidFill>
              <a:latin typeface="Gotham Black" panose="02000604040000020004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MEER</a:t>
            </a:r>
          </a:p>
          <a:p>
            <a:r>
              <a:rPr lang="de-DE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Die blaue Wirtschaft hat Wind in den Segeln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GESUNDHEIT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Die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Souveränität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wiedererlangen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HOCHSCHULBILDUNG UND FORSCHUNG </a:t>
            </a:r>
          </a:p>
          <a:p>
            <a:r>
              <a:rPr lang="de-DE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Neue Talente ausbilden und die Zukunft vorbereiten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EINE </a:t>
            </a:r>
            <a:r>
              <a:rPr lang="fr-FR" sz="3200" b="1" dirty="0" err="1">
                <a:latin typeface="Gotham Ultra" panose="02000604040000020004" pitchFamily="2" charset="0"/>
              </a:rPr>
              <a:t>weltoffene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 REGION</a:t>
            </a:r>
          </a:p>
          <a:p>
            <a:r>
              <a:rPr lang="fr-FR" sz="3200" b="1" dirty="0">
                <a:latin typeface="Gotham Ultra" panose="02000604040000020004" pitchFamily="2" charset="0"/>
              </a:rPr>
              <a:t>mit </a:t>
            </a:r>
            <a:r>
              <a:rPr lang="fr-FR" sz="3200" b="1" dirty="0" err="1">
                <a:latin typeface="Gotham Ultra" panose="02000604040000020004" pitchFamily="2" charset="0"/>
              </a:rPr>
              <a:t>ihren</a:t>
            </a:r>
            <a:r>
              <a:rPr lang="fr-FR" sz="3200" b="1" dirty="0">
                <a:latin typeface="Gotham Ultra" panose="02000604040000020004" pitchFamily="2" charset="0"/>
              </a:rPr>
              <a:t> 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</a:t>
            </a:r>
            <a:r>
              <a:rPr lang="fr-FR" sz="3200" b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Vertretungen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: Maisons de l’Occitanie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564524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BRÜSSEL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HAMBURG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TOKIO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8FA55DE-4085-4193-A946-39F19543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442"/>
            <a:ext cx="12192000" cy="5344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3A2E9C-29B3-41BA-AB95-9AF5AE9013FD}"/>
              </a:ext>
            </a:extLst>
          </p:cNvPr>
          <p:cNvSpPr txBox="1"/>
          <p:nvPr/>
        </p:nvSpPr>
        <p:spPr>
          <a:xfrm>
            <a:off x="254070" y="341586"/>
            <a:ext cx="860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OCCITANIE,</a:t>
            </a:r>
            <a:r>
              <a:rPr lang="de-DE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 </a:t>
            </a:r>
          </a:p>
          <a:p>
            <a:r>
              <a:rPr lang="de-DE" sz="2600" b="1" dirty="0" err="1">
                <a:latin typeface="Gotham Ultra" panose="02000604040000020004" pitchFamily="2" charset="0"/>
              </a:rPr>
              <a:t>Dienstleistungs</a:t>
            </a:r>
            <a:r>
              <a:rPr lang="de-DE" sz="2600" b="1" dirty="0">
                <a:latin typeface="Gotham Ultra" panose="02000604040000020004" pitchFamily="2" charset="0"/>
              </a:rPr>
              <a:t> - und Lebensqualität in Einklang bringen</a:t>
            </a:r>
            <a:endParaRPr lang="fr-FR" sz="2600" b="1" dirty="0">
              <a:latin typeface="Gotham Ultra" panose="0200060404000002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0E77A6-8115-4EFF-B9BB-0CDD32750BD4}"/>
              </a:ext>
            </a:extLst>
          </p:cNvPr>
          <p:cNvSpPr txBox="1"/>
          <p:nvPr/>
        </p:nvSpPr>
        <p:spPr>
          <a:xfrm>
            <a:off x="1916505" y="1769292"/>
            <a:ext cx="3686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AUTHENTIZITÄT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A9C0C7-EC1C-46CA-9240-6EF1B3F9F9C5}"/>
              </a:ext>
            </a:extLst>
          </p:cNvPr>
          <p:cNvSpPr txBox="1"/>
          <p:nvPr/>
        </p:nvSpPr>
        <p:spPr>
          <a:xfrm>
            <a:off x="6409790" y="1672169"/>
            <a:ext cx="29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ENTDECKEN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CD8BA-D740-4B3F-B990-E55BF6CD159D}"/>
              </a:ext>
            </a:extLst>
          </p:cNvPr>
          <p:cNvSpPr txBox="1"/>
          <p:nvPr/>
        </p:nvSpPr>
        <p:spPr>
          <a:xfrm>
            <a:off x="9919131" y="3179505"/>
            <a:ext cx="201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ZUSAMMEN SEIN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802928-3EB7-434E-8A73-8B426EB2C493}"/>
              </a:ext>
            </a:extLst>
          </p:cNvPr>
          <p:cNvSpPr txBox="1"/>
          <p:nvPr/>
        </p:nvSpPr>
        <p:spPr>
          <a:xfrm>
            <a:off x="6670589" y="6213244"/>
            <a:ext cx="388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SICH UMEINANDER KÜMMERN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79B9FB-692C-4FEA-AD40-0C9865BCEEE8}"/>
              </a:ext>
            </a:extLst>
          </p:cNvPr>
          <p:cNvSpPr txBox="1"/>
          <p:nvPr/>
        </p:nvSpPr>
        <p:spPr>
          <a:xfrm>
            <a:off x="890110" y="4202703"/>
            <a:ext cx="240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GASTLICHKEIT</a:t>
            </a:r>
          </a:p>
        </p:txBody>
      </p:sp>
    </p:spTree>
    <p:extLst>
      <p:ext uri="{BB962C8B-B14F-4D97-AF65-F5344CB8AC3E}">
        <p14:creationId xmlns:p14="http://schemas.microsoft.com/office/powerpoint/2010/main" val="16049448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244</Words>
  <Application>Microsoft Office PowerPoint</Application>
  <PresentationFormat>Grand écran</PresentationFormat>
  <Paragraphs>81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cbourdier@hotelrepublique.com</dc:creator>
  <cp:keywords/>
  <dc:description/>
  <cp:lastModifiedBy>BIGA Marion</cp:lastModifiedBy>
  <cp:revision>35</cp:revision>
  <cp:lastPrinted>2024-10-03T17:17:29Z</cp:lastPrinted>
  <dcterms:created xsi:type="dcterms:W3CDTF">2024-09-10T13:27:01Z</dcterms:created>
  <dcterms:modified xsi:type="dcterms:W3CDTF">2026-03-20T15:09:27Z</dcterms:modified>
  <cp:category/>
</cp:coreProperties>
</file>